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6"/>
  </p:notesMasterIdLst>
  <p:handoutMasterIdLst>
    <p:handoutMasterId r:id="rId47"/>
  </p:handoutMasterIdLst>
  <p:sldIdLst>
    <p:sldId id="256" r:id="rId5"/>
    <p:sldId id="257" r:id="rId6"/>
    <p:sldId id="262" r:id="rId7"/>
    <p:sldId id="269" r:id="rId8"/>
    <p:sldId id="273" r:id="rId9"/>
    <p:sldId id="274" r:id="rId10"/>
    <p:sldId id="284" r:id="rId11"/>
    <p:sldId id="427" r:id="rId12"/>
    <p:sldId id="275" r:id="rId13"/>
    <p:sldId id="259" r:id="rId14"/>
    <p:sldId id="428" r:id="rId15"/>
    <p:sldId id="305" r:id="rId16"/>
    <p:sldId id="276" r:id="rId17"/>
    <p:sldId id="320" r:id="rId18"/>
    <p:sldId id="429" r:id="rId19"/>
    <p:sldId id="296" r:id="rId20"/>
    <p:sldId id="288" r:id="rId21"/>
    <p:sldId id="430" r:id="rId22"/>
    <p:sldId id="282" r:id="rId23"/>
    <p:sldId id="431" r:id="rId24"/>
    <p:sldId id="437" r:id="rId25"/>
    <p:sldId id="432" r:id="rId26"/>
    <p:sldId id="433" r:id="rId27"/>
    <p:sldId id="279" r:id="rId28"/>
    <p:sldId id="434" r:id="rId29"/>
    <p:sldId id="278" r:id="rId30"/>
    <p:sldId id="435" r:id="rId31"/>
    <p:sldId id="264" r:id="rId32"/>
    <p:sldId id="414" r:id="rId33"/>
    <p:sldId id="415" r:id="rId34"/>
    <p:sldId id="417" r:id="rId35"/>
    <p:sldId id="418" r:id="rId36"/>
    <p:sldId id="261" r:id="rId37"/>
    <p:sldId id="439" r:id="rId38"/>
    <p:sldId id="281" r:id="rId39"/>
    <p:sldId id="258" r:id="rId40"/>
    <p:sldId id="265" r:id="rId41"/>
    <p:sldId id="283" r:id="rId42"/>
    <p:sldId id="438" r:id="rId43"/>
    <p:sldId id="263" r:id="rId44"/>
    <p:sldId id="2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97"/>
    <p:restoredTop sz="90613" autoAdjust="0"/>
  </p:normalViewPr>
  <p:slideViewPr>
    <p:cSldViewPr snapToGrid="0">
      <p:cViewPr varScale="1">
        <p:scale>
          <a:sx n="79" d="100"/>
          <a:sy n="79" d="100"/>
        </p:scale>
        <p:origin x="216" y="10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1/22/24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13781-C4CB-A243-9933-FD619A440F3F}"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5A3AE-3541-334F-8046-E86775181301}" type="slidenum">
              <a:rPr lang="en-US" smtClean="0"/>
              <a:t>‹#›</a:t>
            </a:fld>
            <a:endParaRPr lang="en-US"/>
          </a:p>
        </p:txBody>
      </p:sp>
    </p:spTree>
    <p:extLst>
      <p:ext uri="{BB962C8B-B14F-4D97-AF65-F5344CB8AC3E}">
        <p14:creationId xmlns:p14="http://schemas.microsoft.com/office/powerpoint/2010/main" val="956676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13781-C4CB-A243-9933-FD619A440F3F}" type="datetimeFigureOut">
              <a:rPr lang="en-US" smtClean="0"/>
              <a:t>1/22/24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5A3AE-3541-334F-8046-E86775181301}" type="slidenum">
              <a:rPr lang="en-US" smtClean="0"/>
              <a:t>‹#›</a:t>
            </a:fld>
            <a:endParaRPr lang="en-US"/>
          </a:p>
        </p:txBody>
      </p:sp>
    </p:spTree>
    <p:extLst>
      <p:ext uri="{BB962C8B-B14F-4D97-AF65-F5344CB8AC3E}">
        <p14:creationId xmlns:p14="http://schemas.microsoft.com/office/powerpoint/2010/main" val="3010219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813781-C4CB-A243-9933-FD619A440F3F}"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5A3AE-3541-334F-8046-E86775181301}" type="slidenum">
              <a:rPr lang="en-US" smtClean="0"/>
              <a:t>‹#›</a:t>
            </a:fld>
            <a:endParaRPr lang="en-US"/>
          </a:p>
        </p:txBody>
      </p:sp>
    </p:spTree>
    <p:extLst>
      <p:ext uri="{BB962C8B-B14F-4D97-AF65-F5344CB8AC3E}">
        <p14:creationId xmlns:p14="http://schemas.microsoft.com/office/powerpoint/2010/main" val="2017699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813781-C4CB-A243-9933-FD619A440F3F}"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5A3AE-3541-334F-8046-E86775181301}" type="slidenum">
              <a:rPr lang="en-US" smtClean="0"/>
              <a:t>‹#›</a:t>
            </a:fld>
            <a:endParaRPr lang="en-US"/>
          </a:p>
        </p:txBody>
      </p:sp>
    </p:spTree>
    <p:extLst>
      <p:ext uri="{BB962C8B-B14F-4D97-AF65-F5344CB8AC3E}">
        <p14:creationId xmlns:p14="http://schemas.microsoft.com/office/powerpoint/2010/main" val="259935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813781-C4CB-A243-9933-FD619A440F3F}" type="datetimeFigureOut">
              <a:rPr lang="en-US" smtClean="0"/>
              <a:t>1/22/24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5A3AE-3541-334F-8046-E86775181301}" type="slidenum">
              <a:rPr lang="en-US" smtClean="0"/>
              <a:t>‹#›</a:t>
            </a:fld>
            <a:endParaRPr lang="en-US"/>
          </a:p>
        </p:txBody>
      </p:sp>
    </p:spTree>
    <p:extLst>
      <p:ext uri="{BB962C8B-B14F-4D97-AF65-F5344CB8AC3E}">
        <p14:creationId xmlns:p14="http://schemas.microsoft.com/office/powerpoint/2010/main" val="359254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 id="2147483669" r:id="rId16"/>
    <p:sldLayoutId id="2147483670" r:id="rId17"/>
    <p:sldLayoutId id="2147483672" r:id="rId18"/>
    <p:sldLayoutId id="2147483673" r:id="rId19"/>
    <p:sldLayoutId id="2147483674" r:id="rId20"/>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tiff"/><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ciencedirect.com/science/article/pii/S2666792421000664?via%3Dihub"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jp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elperiodico.com/es/mataro/20180731/rubi-y-mataro-unidos-en-el-segundo-rally-som-mobilitat-6969308" TargetMode="External"/><Relationship Id="rId2" Type="http://schemas.openxmlformats.org/officeDocument/2006/relationships/hyperlink" Target="https://nextcity.org/urbanist-news/what-barcelonas-social-and-solidarity-economy-can-tell-us-about-building-eq"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9.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5497286" y="4582886"/>
            <a:ext cx="5860525" cy="974156"/>
          </a:xfrm>
        </p:spPr>
        <p:txBody>
          <a:bodyPr/>
          <a:lstStyle/>
          <a:p>
            <a:r>
              <a:rPr lang="en-US" dirty="0"/>
              <a:t>Learning to live IN 3D</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7271657" y="5660571"/>
            <a:ext cx="2601686" cy="1099457"/>
          </a:xfrm>
        </p:spPr>
        <p:txBody>
          <a:bodyPr>
            <a:normAutofit/>
          </a:bodyPr>
          <a:lstStyle/>
          <a:p>
            <a:r>
              <a:rPr lang="en-US" dirty="0"/>
              <a:t>Decarbonization</a:t>
            </a:r>
          </a:p>
          <a:p>
            <a:r>
              <a:rPr lang="en-US" dirty="0"/>
              <a:t>Decoupling</a:t>
            </a:r>
          </a:p>
          <a:p>
            <a:r>
              <a:rPr lang="en-US" dirty="0"/>
              <a:t>Degrowth</a:t>
            </a:r>
          </a:p>
        </p:txBody>
      </p:sp>
      <p:pic>
        <p:nvPicPr>
          <p:cNvPr id="5" name="Picture 4">
            <a:extLst>
              <a:ext uri="{FF2B5EF4-FFF2-40B4-BE49-F238E27FC236}">
                <a16:creationId xmlns:a16="http://schemas.microsoft.com/office/drawing/2014/main" id="{42F89DBE-B5ED-D443-B8E2-3D9940457336}"/>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10275207" y="4499314"/>
            <a:ext cx="1460500" cy="1384300"/>
          </a:xfrm>
          <a:prstGeom prst="rect">
            <a:avLst/>
          </a:prstGeom>
        </p:spPr>
      </p:pic>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FE99-0052-EA47-B241-028053B5B5B2}"/>
              </a:ext>
            </a:extLst>
          </p:cNvPr>
          <p:cNvSpPr>
            <a:spLocks noGrp="1"/>
          </p:cNvSpPr>
          <p:nvPr>
            <p:ph type="title"/>
          </p:nvPr>
        </p:nvSpPr>
        <p:spPr>
          <a:xfrm>
            <a:off x="233463" y="457201"/>
            <a:ext cx="5122307" cy="1990922"/>
          </a:xfrm>
        </p:spPr>
        <p:txBody>
          <a:bodyPr>
            <a:noAutofit/>
          </a:bodyPr>
          <a:lstStyle/>
          <a:p>
            <a:r>
              <a:rPr lang="en-US" sz="2000" dirty="0"/>
              <a:t>After the Haitian revolution, plantation </a:t>
            </a:r>
            <a:r>
              <a:rPr lang="en-US" sz="2000" dirty="0" err="1"/>
              <a:t>sucropolitics</a:t>
            </a:r>
            <a:r>
              <a:rPr lang="en-US" sz="2000" dirty="0"/>
              <a:t> and transatlantic capitalism begin to transform with a new emphasis upon mechanization. Back in Europe this registers as a new conception of energy as “work” takes shape, particularly in Victorian Britain</a:t>
            </a:r>
          </a:p>
        </p:txBody>
      </p:sp>
      <p:pic>
        <p:nvPicPr>
          <p:cNvPr id="6" name="Content Placeholder 5">
            <a:extLst>
              <a:ext uri="{FF2B5EF4-FFF2-40B4-BE49-F238E27FC236}">
                <a16:creationId xmlns:a16="http://schemas.microsoft.com/office/drawing/2014/main" id="{151BDC7D-062E-BE42-9CF6-01EB8A5A42E9}"/>
              </a:ext>
            </a:extLst>
          </p:cNvPr>
          <p:cNvPicPr>
            <a:picLocks noGrp="1" noChangeAspect="1"/>
          </p:cNvPicPr>
          <p:nvPr>
            <p:ph idx="1"/>
          </p:nvPr>
        </p:nvPicPr>
        <p:blipFill>
          <a:blip r:embed="rId2"/>
          <a:stretch>
            <a:fillRect/>
          </a:stretch>
        </p:blipFill>
        <p:spPr>
          <a:xfrm>
            <a:off x="5273042" y="1725203"/>
            <a:ext cx="3048000" cy="4572000"/>
          </a:xfrm>
        </p:spPr>
      </p:pic>
      <p:sp>
        <p:nvSpPr>
          <p:cNvPr id="4" name="Text Placeholder 3">
            <a:extLst>
              <a:ext uri="{FF2B5EF4-FFF2-40B4-BE49-F238E27FC236}">
                <a16:creationId xmlns:a16="http://schemas.microsoft.com/office/drawing/2014/main" id="{ED3878D3-F299-2446-B088-BC670F44248A}"/>
              </a:ext>
            </a:extLst>
          </p:cNvPr>
          <p:cNvSpPr>
            <a:spLocks noGrp="1"/>
          </p:cNvSpPr>
          <p:nvPr>
            <p:ph type="body" sz="half" idx="2"/>
          </p:nvPr>
        </p:nvSpPr>
        <p:spPr>
          <a:xfrm>
            <a:off x="1107440" y="2641600"/>
            <a:ext cx="3448577" cy="4053840"/>
          </a:xfrm>
        </p:spPr>
        <p:txBody>
          <a:bodyPr>
            <a:normAutofit lnSpcReduction="10000"/>
          </a:bodyPr>
          <a:lstStyle/>
          <a:p>
            <a:r>
              <a:rPr lang="en-US" dirty="0"/>
              <a:t>According to Daggett, steam engines, empire, thermodynamics and Presbyterianism help cement a new conceptualization of energy as “work” always threatened by a cosmic propensity to dissipation/waste</a:t>
            </a:r>
          </a:p>
          <a:p>
            <a:r>
              <a:rPr lang="en-US" dirty="0"/>
              <a:t>Civilizational hierarchy redefined through capacity for work, constituting an “</a:t>
            </a:r>
            <a:r>
              <a:rPr lang="en-US" dirty="0">
                <a:solidFill>
                  <a:srgbClr val="FF0000"/>
                </a:solidFill>
              </a:rPr>
              <a:t>energetic racism</a:t>
            </a:r>
            <a:r>
              <a:rPr lang="en-US" dirty="0"/>
              <a:t>” further legitimating imperial expansion and  dispossession</a:t>
            </a:r>
          </a:p>
          <a:p>
            <a:r>
              <a:rPr lang="en-US" dirty="0"/>
              <a:t>Fossil fuel use and wage labor are naturalized as social necessities for human improvement, reinforcing the obsession of capitalist economies with work and growth</a:t>
            </a:r>
          </a:p>
        </p:txBody>
      </p:sp>
      <p:sp>
        <p:nvSpPr>
          <p:cNvPr id="7" name="TextBox 6">
            <a:extLst>
              <a:ext uri="{FF2B5EF4-FFF2-40B4-BE49-F238E27FC236}">
                <a16:creationId xmlns:a16="http://schemas.microsoft.com/office/drawing/2014/main" id="{11C45854-F524-524D-817C-6237F6653123}"/>
              </a:ext>
            </a:extLst>
          </p:cNvPr>
          <p:cNvSpPr txBox="1"/>
          <p:nvPr/>
        </p:nvSpPr>
        <p:spPr>
          <a:xfrm>
            <a:off x="9038067" y="2340428"/>
            <a:ext cx="2920469" cy="4173163"/>
          </a:xfrm>
          <a:prstGeom prst="rect">
            <a:avLst/>
          </a:prstGeom>
          <a:noFill/>
        </p:spPr>
        <p:txBody>
          <a:bodyPr wrap="square" rtlCol="0">
            <a:spAutoFit/>
          </a:bodyPr>
          <a:lstStyle/>
          <a:p>
            <a:r>
              <a:rPr lang="en-US" sz="1600" dirty="0"/>
              <a:t>Tellingly, this modern conceptualization of energy as work was already familiar to Caribbean plantation masters. In a plantation manual published in 1754, one Samuel Martin wrote that </a:t>
            </a:r>
            <a:r>
              <a:rPr lang="en-US" sz="1600" dirty="0">
                <a:solidFill>
                  <a:srgbClr val="FF0000"/>
                </a:solidFill>
              </a:rPr>
              <a:t>“Negroes, cattle, mules, and horses are the nerves of a sugar-plantation, for the success of the whole consists chiefly in this, as in a well-constructed machine, upon the energy and right disposition of the main springs, or primary parts.” </a:t>
            </a:r>
          </a:p>
          <a:p>
            <a:endParaRPr lang="en-US" dirty="0"/>
          </a:p>
        </p:txBody>
      </p:sp>
      <p:pic>
        <p:nvPicPr>
          <p:cNvPr id="8" name="Content Placeholder 8">
            <a:extLst>
              <a:ext uri="{FF2B5EF4-FFF2-40B4-BE49-F238E27FC236}">
                <a16:creationId xmlns:a16="http://schemas.microsoft.com/office/drawing/2014/main" id="{D0A499FD-3BA5-FA4F-AEE3-47F7184D0AB8}"/>
              </a:ext>
            </a:extLst>
          </p:cNvPr>
          <p:cNvPicPr>
            <a:picLocks noChangeAspect="1"/>
          </p:cNvPicPr>
          <p:nvPr/>
        </p:nvPicPr>
        <p:blipFill>
          <a:blip r:embed="rId3"/>
          <a:stretch>
            <a:fillRect/>
          </a:stretch>
        </p:blipFill>
        <p:spPr>
          <a:xfrm>
            <a:off x="9812792" y="258603"/>
            <a:ext cx="1371018" cy="1842627"/>
          </a:xfrm>
          <a:prstGeom prst="rect">
            <a:avLst/>
          </a:prstGeom>
        </p:spPr>
      </p:pic>
    </p:spTree>
    <p:extLst>
      <p:ext uri="{BB962C8B-B14F-4D97-AF65-F5344CB8AC3E}">
        <p14:creationId xmlns:p14="http://schemas.microsoft.com/office/powerpoint/2010/main" val="6029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96" y="125962"/>
            <a:ext cx="9776547" cy="764826"/>
          </a:xfrm>
        </p:spPr>
        <p:txBody>
          <a:bodyPr>
            <a:normAutofit/>
          </a:bodyPr>
          <a:lstStyle/>
          <a:p>
            <a:r>
              <a:rPr lang="en-US" dirty="0" err="1"/>
              <a:t>Carbopolitics</a:t>
            </a:r>
            <a:r>
              <a:rPr lang="en-US" dirty="0"/>
              <a:t>, commodities and CONSUMERISM</a:t>
            </a:r>
          </a:p>
        </p:txBody>
      </p:sp>
      <p:sp>
        <p:nvSpPr>
          <p:cNvPr id="3" name="Content Placeholder 2"/>
          <p:cNvSpPr>
            <a:spLocks noGrp="1"/>
          </p:cNvSpPr>
          <p:nvPr>
            <p:ph idx="1"/>
          </p:nvPr>
        </p:nvSpPr>
        <p:spPr>
          <a:xfrm>
            <a:off x="122196" y="990600"/>
            <a:ext cx="9047206" cy="5613401"/>
          </a:xfrm>
        </p:spPr>
        <p:txBody>
          <a:bodyPr>
            <a:normAutofit/>
          </a:bodyPr>
          <a:lstStyle/>
          <a:p>
            <a:pPr>
              <a:lnSpc>
                <a:spcPct val="100000"/>
              </a:lnSpc>
            </a:pPr>
            <a:r>
              <a:rPr lang="en-US" sz="1600" dirty="0"/>
              <a:t>Alongside the </a:t>
            </a:r>
            <a:r>
              <a:rPr lang="en-US" sz="1600" dirty="0" err="1"/>
              <a:t>sucropolitics</a:t>
            </a:r>
            <a:r>
              <a:rPr lang="en-US" sz="1600" dirty="0"/>
              <a:t> of plantation slavery, the coal energy regime has been the single most important force in formalizing European standards of modernity, domesticity and economy</a:t>
            </a:r>
          </a:p>
          <a:p>
            <a:pPr>
              <a:lnSpc>
                <a:spcPct val="100000"/>
              </a:lnSpc>
            </a:pPr>
            <a:r>
              <a:rPr lang="en-US" sz="1600" dirty="0" err="1"/>
              <a:t>Carbopolitics</a:t>
            </a:r>
            <a:r>
              <a:rPr lang="en-US" sz="1600" dirty="0"/>
              <a:t> centers on the immense application of mechanical energy to create commodities cheaply, quickly and reliably. A “democracy of things” (Barbour et al) takes shapes over  the course of the 19</a:t>
            </a:r>
            <a:r>
              <a:rPr lang="en-US" sz="1600" baseline="30000" dirty="0"/>
              <a:t>th</a:t>
            </a:r>
            <a:r>
              <a:rPr lang="en-US" sz="1600" dirty="0"/>
              <a:t> century creating new standards of necessity and luxury. Machines cheapen the social value of artisanal labor</a:t>
            </a:r>
          </a:p>
          <a:p>
            <a:pPr>
              <a:lnSpc>
                <a:spcPct val="100000"/>
              </a:lnSpc>
            </a:pPr>
            <a:r>
              <a:rPr lang="en-US" sz="1600" dirty="0"/>
              <a:t>Coal energy allows capital new political advantages over labor, driving urbanization and industrialism (</a:t>
            </a:r>
            <a:r>
              <a:rPr lang="en-US" sz="1600" dirty="0" err="1"/>
              <a:t>Malm</a:t>
            </a:r>
            <a:r>
              <a:rPr lang="en-US" sz="1600" dirty="0"/>
              <a:t>); it also creates a transportation revolution with steam-powered locomotion coming to epitomize the pace and power of modernity over space and time (L. Marx)</a:t>
            </a:r>
          </a:p>
          <a:p>
            <a:pPr>
              <a:lnSpc>
                <a:spcPct val="100000"/>
              </a:lnSpc>
            </a:pPr>
            <a:endParaRPr lang="en-US" sz="1600" dirty="0"/>
          </a:p>
          <a:p>
            <a:endParaRPr lang="en-US" sz="1600" dirty="0"/>
          </a:p>
        </p:txBody>
      </p:sp>
      <p:pic>
        <p:nvPicPr>
          <p:cNvPr id="4" name="Picture 3" descr="barbou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00" y="3628625"/>
            <a:ext cx="6116087" cy="3075188"/>
          </a:xfrm>
          <a:prstGeom prst="rect">
            <a:avLst/>
          </a:prstGeom>
        </p:spPr>
      </p:pic>
      <p:pic>
        <p:nvPicPr>
          <p:cNvPr id="8" name="Picture 7">
            <a:extLst>
              <a:ext uri="{FF2B5EF4-FFF2-40B4-BE49-F238E27FC236}">
                <a16:creationId xmlns:a16="http://schemas.microsoft.com/office/drawing/2014/main" id="{CDAA0565-605E-DE42-A8CB-87187749F339}"/>
              </a:ext>
            </a:extLst>
          </p:cNvPr>
          <p:cNvPicPr>
            <a:picLocks noChangeAspect="1"/>
          </p:cNvPicPr>
          <p:nvPr/>
        </p:nvPicPr>
        <p:blipFill>
          <a:blip r:embed="rId3"/>
          <a:stretch>
            <a:fillRect/>
          </a:stretch>
        </p:blipFill>
        <p:spPr>
          <a:xfrm>
            <a:off x="9363756" y="969523"/>
            <a:ext cx="2583012" cy="2459477"/>
          </a:xfrm>
          <a:prstGeom prst="rect">
            <a:avLst/>
          </a:prstGeom>
        </p:spPr>
      </p:pic>
      <p:pic>
        <p:nvPicPr>
          <p:cNvPr id="7" name="Picture 6">
            <a:extLst>
              <a:ext uri="{FF2B5EF4-FFF2-40B4-BE49-F238E27FC236}">
                <a16:creationId xmlns:a16="http://schemas.microsoft.com/office/drawing/2014/main" id="{298115B3-A25A-4C4F-B399-F70E936321A3}"/>
              </a:ext>
            </a:extLst>
          </p:cNvPr>
          <p:cNvPicPr>
            <a:picLocks noChangeAspect="1"/>
          </p:cNvPicPr>
          <p:nvPr/>
        </p:nvPicPr>
        <p:blipFill>
          <a:blip r:embed="rId4"/>
          <a:stretch>
            <a:fillRect/>
          </a:stretch>
        </p:blipFill>
        <p:spPr>
          <a:xfrm>
            <a:off x="8477097" y="4156539"/>
            <a:ext cx="1384610" cy="2117443"/>
          </a:xfrm>
          <a:prstGeom prst="rect">
            <a:avLst/>
          </a:prstGeom>
        </p:spPr>
      </p:pic>
      <p:pic>
        <p:nvPicPr>
          <p:cNvPr id="9" name="Picture 8">
            <a:extLst>
              <a:ext uri="{FF2B5EF4-FFF2-40B4-BE49-F238E27FC236}">
                <a16:creationId xmlns:a16="http://schemas.microsoft.com/office/drawing/2014/main" id="{9B8A96F5-CD55-A446-AF5D-35F1CEA9277A}"/>
              </a:ext>
            </a:extLst>
          </p:cNvPr>
          <p:cNvPicPr>
            <a:picLocks noChangeAspect="1"/>
          </p:cNvPicPr>
          <p:nvPr/>
        </p:nvPicPr>
        <p:blipFill>
          <a:blip r:embed="rId5"/>
          <a:stretch>
            <a:fillRect/>
          </a:stretch>
        </p:blipFill>
        <p:spPr>
          <a:xfrm>
            <a:off x="10245594" y="4156539"/>
            <a:ext cx="1430705" cy="2117443"/>
          </a:xfrm>
          <a:prstGeom prst="rect">
            <a:avLst/>
          </a:prstGeom>
        </p:spPr>
      </p:pic>
    </p:spTree>
    <p:extLst>
      <p:ext uri="{BB962C8B-B14F-4D97-AF65-F5344CB8AC3E}">
        <p14:creationId xmlns:p14="http://schemas.microsoft.com/office/powerpoint/2010/main" val="31280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E70A40-D022-9041-AF7F-B98D3AE34E89}"/>
              </a:ext>
            </a:extLst>
          </p:cNvPr>
          <p:cNvPicPr>
            <a:picLocks noChangeAspect="1"/>
          </p:cNvPicPr>
          <p:nvPr/>
        </p:nvPicPr>
        <p:blipFill>
          <a:blip r:embed="rId2"/>
          <a:stretch>
            <a:fillRect/>
          </a:stretch>
        </p:blipFill>
        <p:spPr>
          <a:xfrm>
            <a:off x="412543" y="1557612"/>
            <a:ext cx="5481137" cy="4893872"/>
          </a:xfrm>
          <a:prstGeom prst="rect">
            <a:avLst/>
          </a:prstGeom>
        </p:spPr>
      </p:pic>
      <p:sp>
        <p:nvSpPr>
          <p:cNvPr id="3" name="TextBox 2">
            <a:extLst>
              <a:ext uri="{FF2B5EF4-FFF2-40B4-BE49-F238E27FC236}">
                <a16:creationId xmlns:a16="http://schemas.microsoft.com/office/drawing/2014/main" id="{667D5800-601C-3F4A-AF6C-B667FE140FB5}"/>
              </a:ext>
            </a:extLst>
          </p:cNvPr>
          <p:cNvSpPr txBox="1"/>
          <p:nvPr/>
        </p:nvSpPr>
        <p:spPr>
          <a:xfrm>
            <a:off x="412543" y="145143"/>
            <a:ext cx="5199223" cy="1292662"/>
          </a:xfrm>
          <a:prstGeom prst="rect">
            <a:avLst/>
          </a:prstGeom>
          <a:noFill/>
        </p:spPr>
        <p:txBody>
          <a:bodyPr wrap="square" rtlCol="0">
            <a:spAutoFit/>
          </a:bodyPr>
          <a:lstStyle/>
          <a:p>
            <a:r>
              <a:rPr lang="en-US" sz="2600" dirty="0">
                <a:latin typeface="+mj-lt"/>
              </a:rPr>
              <a:t>A so-called second industrial revolution dawns driven by steel, chemicals and electricity</a:t>
            </a:r>
          </a:p>
        </p:txBody>
      </p:sp>
      <p:sp>
        <p:nvSpPr>
          <p:cNvPr id="6" name="TextBox 5">
            <a:extLst>
              <a:ext uri="{FF2B5EF4-FFF2-40B4-BE49-F238E27FC236}">
                <a16:creationId xmlns:a16="http://schemas.microsoft.com/office/drawing/2014/main" id="{8ED5C17B-29DB-D842-8129-2EE1534B62A9}"/>
              </a:ext>
            </a:extLst>
          </p:cNvPr>
          <p:cNvSpPr txBox="1"/>
          <p:nvPr/>
        </p:nvSpPr>
        <p:spPr>
          <a:xfrm>
            <a:off x="5500915" y="145143"/>
            <a:ext cx="6691086" cy="3508653"/>
          </a:xfrm>
          <a:prstGeom prst="rect">
            <a:avLst/>
          </a:prstGeom>
          <a:noFill/>
        </p:spPr>
        <p:txBody>
          <a:bodyPr wrap="square" rtlCol="0">
            <a:spAutoFit/>
          </a:bodyPr>
          <a:lstStyle/>
          <a:p>
            <a:pPr marL="285750" indent="-285750">
              <a:buFont typeface="Arial" panose="020B0604020202020204" pitchFamily="34" charset="0"/>
              <a:buChar char="•"/>
            </a:pPr>
            <a:r>
              <a:rPr lang="en-US" sz="1700" dirty="0"/>
              <a:t>Coal use quintuples in the last quarter of the 19</a:t>
            </a:r>
            <a:r>
              <a:rPr lang="en-US" sz="1700" baseline="30000" dirty="0"/>
              <a:t>th</a:t>
            </a:r>
            <a:r>
              <a:rPr lang="en-US" sz="1700" dirty="0"/>
              <a:t> century; by 1900, coal constitutes 85% of British international trade </a:t>
            </a:r>
            <a:r>
              <a:rPr lang="en-US" sz="1700" dirty="0">
                <a:solidFill>
                  <a:srgbClr val="FF0000"/>
                </a:solidFill>
              </a:rPr>
              <a:t>(“</a:t>
            </a:r>
            <a:r>
              <a:rPr lang="en-US" sz="1700" dirty="0" err="1">
                <a:solidFill>
                  <a:srgbClr val="FF0000"/>
                </a:solidFill>
              </a:rPr>
              <a:t>coalonialism</a:t>
            </a:r>
            <a:r>
              <a:rPr lang="en-US" sz="1700" dirty="0">
                <a:solidFill>
                  <a:srgbClr val="FF0000"/>
                </a:solidFill>
              </a:rPr>
              <a:t>” </a:t>
            </a:r>
            <a:r>
              <a:rPr lang="en-US" sz="1700" dirty="0"/>
              <a:t>– Barak</a:t>
            </a:r>
            <a:r>
              <a:rPr lang="en-US" sz="1700" dirty="0">
                <a:solidFill>
                  <a:srgbClr val="FF0000"/>
                </a:solidFill>
              </a:rPr>
              <a:t>)</a:t>
            </a:r>
          </a:p>
          <a:p>
            <a:pPr marL="285750" indent="-285750">
              <a:buFont typeface="Arial" panose="020B0604020202020204" pitchFamily="34" charset="0"/>
              <a:buChar char="•"/>
            </a:pPr>
            <a:r>
              <a:rPr lang="en-US" sz="1700" dirty="0"/>
              <a:t>A new </a:t>
            </a:r>
            <a:r>
              <a:rPr lang="en-US" sz="1700" dirty="0" err="1">
                <a:effectLst/>
              </a:rPr>
              <a:t>carbopolitical</a:t>
            </a:r>
            <a:r>
              <a:rPr lang="en-US" sz="1700" dirty="0">
                <a:effectLst/>
              </a:rPr>
              <a:t> nexus of coal and steel enables the rise of new industrial and imperial powers in the US and Prussia</a:t>
            </a:r>
          </a:p>
          <a:p>
            <a:pPr marL="285750" indent="-285750">
              <a:buFont typeface="Arial" panose="020B0604020202020204" pitchFamily="34" charset="0"/>
              <a:buChar char="•"/>
            </a:pPr>
            <a:r>
              <a:rPr lang="en-US" sz="1700" dirty="0">
                <a:effectLst/>
              </a:rPr>
              <a:t>Late </a:t>
            </a:r>
            <a:r>
              <a:rPr lang="en-US" sz="1700" dirty="0" err="1">
                <a:effectLst/>
              </a:rPr>
              <a:t>carbopolitics</a:t>
            </a:r>
            <a:r>
              <a:rPr lang="en-US" sz="1700" dirty="0">
                <a:effectLst/>
              </a:rPr>
              <a:t> sees industrialization and militarization expanding hand in hand, creating a new world order occupied by </a:t>
            </a:r>
            <a:r>
              <a:rPr lang="en-US" sz="1700" dirty="0" err="1">
                <a:effectLst/>
              </a:rPr>
              <a:t>Euroamerican</a:t>
            </a:r>
            <a:r>
              <a:rPr lang="en-US" sz="1700" dirty="0">
                <a:effectLst/>
              </a:rPr>
              <a:t> coal, machines and steel</a:t>
            </a:r>
          </a:p>
          <a:p>
            <a:pPr marL="285750" indent="-285750">
              <a:buFont typeface="Arial" panose="020B0604020202020204" pitchFamily="34" charset="0"/>
              <a:buChar char="•"/>
            </a:pPr>
            <a:r>
              <a:rPr lang="en-US" sz="1700" dirty="0"/>
              <a:t>Extractivist zones spread and intensify via steel, steam and rail (e.g., the scramble for Africa)</a:t>
            </a:r>
            <a:endParaRPr lang="en-US" sz="1700" dirty="0">
              <a:effectLst/>
            </a:endParaRPr>
          </a:p>
          <a:p>
            <a:pPr marL="285750" indent="-285750">
              <a:buFont typeface="Arial" panose="020B0604020202020204" pitchFamily="34" charset="0"/>
              <a:buChar char="•"/>
            </a:pPr>
            <a:r>
              <a:rPr lang="en-US" sz="1700" dirty="0"/>
              <a:t>Peak </a:t>
            </a:r>
            <a:r>
              <a:rPr lang="en-US" sz="1700" dirty="0" err="1"/>
              <a:t>carbopolitics</a:t>
            </a:r>
            <a:r>
              <a:rPr lang="en-US" sz="1700" dirty="0"/>
              <a:t> arrives in the mechanical, industrial warfare of </a:t>
            </a:r>
            <a:r>
              <a:rPr lang="en-US" sz="1700" dirty="0" err="1"/>
              <a:t>Euroamerican</a:t>
            </a:r>
            <a:r>
              <a:rPr lang="en-US" sz="1700" dirty="0"/>
              <a:t> imperialism and WWI</a:t>
            </a:r>
          </a:p>
          <a:p>
            <a:pPr marL="285750" indent="-285750">
              <a:buFont typeface="Arial" panose="020B0604020202020204" pitchFamily="34" charset="0"/>
              <a:buChar char="•"/>
            </a:pPr>
            <a:endParaRPr lang="en-US" dirty="0">
              <a:latin typeface="Avenir Book" panose="02000503020000020003" pitchFamily="2" charset="0"/>
            </a:endParaRPr>
          </a:p>
        </p:txBody>
      </p:sp>
      <p:pic>
        <p:nvPicPr>
          <p:cNvPr id="5" name="Picture 4">
            <a:extLst>
              <a:ext uri="{FF2B5EF4-FFF2-40B4-BE49-F238E27FC236}">
                <a16:creationId xmlns:a16="http://schemas.microsoft.com/office/drawing/2014/main" id="{7C1D0A22-684E-1F45-A782-C4110DCA91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92855" y="3281164"/>
            <a:ext cx="4499970" cy="3542952"/>
          </a:xfrm>
          <a:prstGeom prst="rect">
            <a:avLst/>
          </a:prstGeom>
        </p:spPr>
      </p:pic>
    </p:spTree>
    <p:extLst>
      <p:ext uri="{BB962C8B-B14F-4D97-AF65-F5344CB8AC3E}">
        <p14:creationId xmlns:p14="http://schemas.microsoft.com/office/powerpoint/2010/main" val="223181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3B45-D785-424E-88D8-D099B015EC1C}"/>
              </a:ext>
            </a:extLst>
          </p:cNvPr>
          <p:cNvSpPr>
            <a:spLocks noGrp="1"/>
          </p:cNvSpPr>
          <p:nvPr>
            <p:ph type="ctrTitle"/>
          </p:nvPr>
        </p:nvSpPr>
        <p:spPr/>
        <p:txBody>
          <a:bodyPr/>
          <a:lstStyle/>
          <a:p>
            <a:r>
              <a:rPr lang="en-US" dirty="0" err="1"/>
              <a:t>petro</a:t>
            </a:r>
            <a:endParaRPr lang="en-US" dirty="0"/>
          </a:p>
        </p:txBody>
      </p:sp>
      <p:sp>
        <p:nvSpPr>
          <p:cNvPr id="5" name="Slide Number Placeholder 4">
            <a:extLst>
              <a:ext uri="{FF2B5EF4-FFF2-40B4-BE49-F238E27FC236}">
                <a16:creationId xmlns:a16="http://schemas.microsoft.com/office/drawing/2014/main" id="{671A59C3-95CE-B048-8F69-1E743EF9B301}"/>
              </a:ext>
            </a:extLst>
          </p:cNvPr>
          <p:cNvSpPr>
            <a:spLocks noGrp="1"/>
          </p:cNvSpPr>
          <p:nvPr>
            <p:ph type="sldNum" sz="quarter" idx="12"/>
          </p:nvPr>
        </p:nvSpPr>
        <p:spPr/>
        <p:txBody>
          <a:bodyPr/>
          <a:lstStyle/>
          <a:p>
            <a:fld id="{A49DFD55-3C28-40EF-9E31-A92D2E4017FF}" type="slidenum">
              <a:rPr lang="en-US" smtClean="0"/>
              <a:pPr/>
              <a:t>13</a:t>
            </a:fld>
            <a:endParaRPr lang="en-US" dirty="0"/>
          </a:p>
        </p:txBody>
      </p:sp>
    </p:spTree>
    <p:extLst>
      <p:ext uri="{BB962C8B-B14F-4D97-AF65-F5344CB8AC3E}">
        <p14:creationId xmlns:p14="http://schemas.microsoft.com/office/powerpoint/2010/main" val="317767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CA35-0FED-B344-A3A6-A6285A9B2470}"/>
              </a:ext>
            </a:extLst>
          </p:cNvPr>
          <p:cNvSpPr>
            <a:spLocks noGrp="1"/>
          </p:cNvSpPr>
          <p:nvPr>
            <p:ph type="title"/>
          </p:nvPr>
        </p:nvSpPr>
        <p:spPr/>
        <p:txBody>
          <a:bodyPr/>
          <a:lstStyle/>
          <a:p>
            <a:r>
              <a:rPr lang="en-US" dirty="0"/>
              <a:t>Automobility as catalyst for </a:t>
            </a:r>
            <a:r>
              <a:rPr lang="en-US" dirty="0" err="1"/>
              <a:t>petroculture</a:t>
            </a:r>
            <a:endParaRPr lang="en-US" dirty="0"/>
          </a:p>
        </p:txBody>
      </p:sp>
      <p:sp>
        <p:nvSpPr>
          <p:cNvPr id="3" name="Content Placeholder 2">
            <a:extLst>
              <a:ext uri="{FF2B5EF4-FFF2-40B4-BE49-F238E27FC236}">
                <a16:creationId xmlns:a16="http://schemas.microsoft.com/office/drawing/2014/main" id="{E8878EB8-FA92-7A40-ACA8-CF77B3E60AD7}"/>
              </a:ext>
            </a:extLst>
          </p:cNvPr>
          <p:cNvSpPr>
            <a:spLocks noGrp="1"/>
          </p:cNvSpPr>
          <p:nvPr>
            <p:ph sz="half" idx="1"/>
          </p:nvPr>
        </p:nvSpPr>
        <p:spPr>
          <a:xfrm>
            <a:off x="914400" y="2081719"/>
            <a:ext cx="5084323" cy="4533090"/>
          </a:xfrm>
        </p:spPr>
        <p:txBody>
          <a:bodyPr>
            <a:noAutofit/>
          </a:bodyPr>
          <a:lstStyle/>
          <a:p>
            <a:r>
              <a:rPr lang="en-US" sz="1600" dirty="0"/>
              <a:t>The automobile has a surprisingly deep and complicated history, one that intertwined with the locomotive for many decades. A rail-less automotive machine was a serious aspiration of inventors no later than the end of the 18th century</a:t>
            </a:r>
          </a:p>
          <a:p>
            <a:r>
              <a:rPr lang="en-US" sz="1600" dirty="0"/>
              <a:t>Despite the rise of the locomotive, the aspiration of automobility endured—the liberation of fast machinic travel beyond pre-determined routes was a perfect expression of </a:t>
            </a:r>
            <a:r>
              <a:rPr lang="en-US" sz="1600" dirty="0" err="1"/>
              <a:t>carbopolitics</a:t>
            </a:r>
            <a:r>
              <a:rPr lang="en-US" sz="1600" dirty="0"/>
              <a:t> and its thirst for machinic freedoms</a:t>
            </a:r>
          </a:p>
          <a:p>
            <a:r>
              <a:rPr lang="en-US" sz="1600" dirty="0"/>
              <a:t>A wide variety of experimental automobility technologies evolved in the last decades of the 19th century. Many were steam-powered, some burned a variety of kinds of oil; there was even a hydrogen fuel prototype. </a:t>
            </a:r>
          </a:p>
        </p:txBody>
      </p:sp>
      <p:sp>
        <p:nvSpPr>
          <p:cNvPr id="4" name="Content Placeholder 3">
            <a:extLst>
              <a:ext uri="{FF2B5EF4-FFF2-40B4-BE49-F238E27FC236}">
                <a16:creationId xmlns:a16="http://schemas.microsoft.com/office/drawing/2014/main" id="{A5CD83EC-D407-1547-8E75-24926316D138}"/>
              </a:ext>
            </a:extLst>
          </p:cNvPr>
          <p:cNvSpPr>
            <a:spLocks noGrp="1"/>
          </p:cNvSpPr>
          <p:nvPr>
            <p:ph sz="half" idx="2"/>
          </p:nvPr>
        </p:nvSpPr>
        <p:spPr>
          <a:xfrm>
            <a:off x="7500551" y="1690688"/>
            <a:ext cx="3960253" cy="2180921"/>
          </a:xfrm>
        </p:spPr>
        <p:txBody>
          <a:bodyPr>
            <a:normAutofit fontScale="55000" lnSpcReduction="20000"/>
          </a:bodyPr>
          <a:lstStyle/>
          <a:p>
            <a:r>
              <a:rPr lang="en-US" sz="2900" dirty="0"/>
              <a:t>In the late 1880s the first functional electric car prototypes arrived and ushered in a lively competition between steam, electric and gasoline powered vehicles over the next three decades</a:t>
            </a:r>
          </a:p>
          <a:p>
            <a:r>
              <a:rPr lang="en-US" sz="2900" dirty="0"/>
              <a:t>It was not until Ford’s Model T (and the Texan oil boom) that gas cars came to dominate the auto market in the 1910s. Transportation fuel has driven oil consumption ever since</a:t>
            </a:r>
          </a:p>
          <a:p>
            <a:endParaRPr lang="en-US" dirty="0"/>
          </a:p>
        </p:txBody>
      </p:sp>
      <p:pic>
        <p:nvPicPr>
          <p:cNvPr id="6" name="Picture 5">
            <a:extLst>
              <a:ext uri="{FF2B5EF4-FFF2-40B4-BE49-F238E27FC236}">
                <a16:creationId xmlns:a16="http://schemas.microsoft.com/office/drawing/2014/main" id="{BEE416FD-C96A-FA46-8D5D-C65AAA49B1B5}"/>
              </a:ext>
            </a:extLst>
          </p:cNvPr>
          <p:cNvPicPr>
            <a:picLocks noChangeAspect="1"/>
          </p:cNvPicPr>
          <p:nvPr/>
        </p:nvPicPr>
        <p:blipFill>
          <a:blip r:embed="rId2"/>
          <a:stretch>
            <a:fillRect/>
          </a:stretch>
        </p:blipFill>
        <p:spPr>
          <a:xfrm>
            <a:off x="7650805" y="3706542"/>
            <a:ext cx="3810000" cy="2940050"/>
          </a:xfrm>
          <a:prstGeom prst="rect">
            <a:avLst/>
          </a:prstGeom>
        </p:spPr>
      </p:pic>
      <p:sp>
        <p:nvSpPr>
          <p:cNvPr id="7" name="TextBox 6">
            <a:extLst>
              <a:ext uri="{FF2B5EF4-FFF2-40B4-BE49-F238E27FC236}">
                <a16:creationId xmlns:a16="http://schemas.microsoft.com/office/drawing/2014/main" id="{378FF166-68A5-F04A-955B-8A7ABAD077CD}"/>
              </a:ext>
            </a:extLst>
          </p:cNvPr>
          <p:cNvSpPr txBox="1"/>
          <p:nvPr/>
        </p:nvSpPr>
        <p:spPr>
          <a:xfrm>
            <a:off x="5090984" y="6363730"/>
            <a:ext cx="2986457" cy="246221"/>
          </a:xfrm>
          <a:prstGeom prst="rect">
            <a:avLst/>
          </a:prstGeom>
          <a:noFill/>
        </p:spPr>
        <p:txBody>
          <a:bodyPr wrap="square" rtlCol="0">
            <a:spAutoFit/>
          </a:bodyPr>
          <a:lstStyle/>
          <a:p>
            <a:r>
              <a:rPr lang="en-US" sz="1000" dirty="0"/>
              <a:t>First US national auto show, 1900 &gt;&gt;</a:t>
            </a:r>
          </a:p>
        </p:txBody>
      </p:sp>
    </p:spTree>
    <p:extLst>
      <p:ext uri="{BB962C8B-B14F-4D97-AF65-F5344CB8AC3E}">
        <p14:creationId xmlns:p14="http://schemas.microsoft.com/office/powerpoint/2010/main" val="31618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9C65-2880-894F-8F4A-5DA90064FD89}"/>
              </a:ext>
            </a:extLst>
          </p:cNvPr>
          <p:cNvSpPr>
            <a:spLocks noGrp="1"/>
          </p:cNvSpPr>
          <p:nvPr>
            <p:ph type="title"/>
          </p:nvPr>
        </p:nvSpPr>
        <p:spPr>
          <a:xfrm>
            <a:off x="189446" y="221378"/>
            <a:ext cx="11865527" cy="2472073"/>
          </a:xfrm>
        </p:spPr>
        <p:txBody>
          <a:bodyPr>
            <a:noAutofit/>
          </a:bodyPr>
          <a:lstStyle/>
          <a:p>
            <a:r>
              <a:rPr lang="en-US" sz="2000" dirty="0"/>
              <a:t>After </a:t>
            </a:r>
            <a:r>
              <a:rPr lang="en-US" sz="2000" dirty="0" err="1"/>
              <a:t>wwi</a:t>
            </a:r>
            <a:r>
              <a:rPr lang="en-US" sz="2000" dirty="0"/>
              <a:t>, the limitations of coal-fueled industrial capitalism and “carbon democracy” became evident. Oil involved less unruly labor and had many material advantages over coal (e.g. higher energy density, fluidity, plasticity). </a:t>
            </a:r>
            <a:r>
              <a:rPr lang="en-US" sz="2000" dirty="0" err="1"/>
              <a:t>Petroknowledges</a:t>
            </a:r>
            <a:r>
              <a:rPr lang="en-US" sz="2000" dirty="0"/>
              <a:t> begin to flourish. By the mid 20</a:t>
            </a:r>
            <a:r>
              <a:rPr lang="en-US" sz="2000" baseline="30000" dirty="0"/>
              <a:t>th</a:t>
            </a:r>
            <a:r>
              <a:rPr lang="en-US" sz="2000" dirty="0"/>
              <a:t> century “growth” is the sine qua non of something called “the economy” and petroleum and derivative plastics become essential material forms across the planet. The world enters, unevenly, into an era of global </a:t>
            </a:r>
            <a:r>
              <a:rPr lang="en-US" sz="2000" dirty="0" err="1"/>
              <a:t>petroculture</a:t>
            </a:r>
            <a:r>
              <a:rPr lang="en-US" sz="2000" dirty="0"/>
              <a:t>: </a:t>
            </a:r>
            <a:r>
              <a:rPr lang="en-US" sz="2000" dirty="0" err="1"/>
              <a:t>lifeworlds</a:t>
            </a:r>
            <a:r>
              <a:rPr lang="en-US" sz="2000" dirty="0"/>
              <a:t> defined by mobility and consumerism, cheap goods and rampant energy use without regard for environmental and social consequences</a:t>
            </a:r>
          </a:p>
        </p:txBody>
      </p:sp>
      <p:sp>
        <p:nvSpPr>
          <p:cNvPr id="6" name="TextBox 5">
            <a:extLst>
              <a:ext uri="{FF2B5EF4-FFF2-40B4-BE49-F238E27FC236}">
                <a16:creationId xmlns:a16="http://schemas.microsoft.com/office/drawing/2014/main" id="{0F381C23-0498-FD42-B58C-2568E87F1CA3}"/>
              </a:ext>
            </a:extLst>
          </p:cNvPr>
          <p:cNvSpPr txBox="1"/>
          <p:nvPr/>
        </p:nvSpPr>
        <p:spPr>
          <a:xfrm>
            <a:off x="1334530" y="5607586"/>
            <a:ext cx="6656983" cy="307777"/>
          </a:xfrm>
          <a:prstGeom prst="rect">
            <a:avLst/>
          </a:prstGeom>
          <a:noFill/>
        </p:spPr>
        <p:txBody>
          <a:bodyPr wrap="square" rtlCol="0">
            <a:spAutoFit/>
          </a:bodyPr>
          <a:lstStyle/>
          <a:p>
            <a:r>
              <a:rPr lang="en-US" sz="1400" dirty="0">
                <a:latin typeface="Avenir Book" panose="02000503020000020003" pitchFamily="2" charset="0"/>
              </a:rPr>
              <a:t>Energy consumption in the United States (in quadrillion BTU)</a:t>
            </a:r>
          </a:p>
        </p:txBody>
      </p:sp>
      <p:pic>
        <p:nvPicPr>
          <p:cNvPr id="7" name="Content Placeholder 1" descr="images.jpeg">
            <a:extLst>
              <a:ext uri="{FF2B5EF4-FFF2-40B4-BE49-F238E27FC236}">
                <a16:creationId xmlns:a16="http://schemas.microsoft.com/office/drawing/2014/main" id="{23A78ADE-26CF-C842-963A-3A7E3BC1CB9E}"/>
              </a:ext>
            </a:extLst>
          </p:cNvPr>
          <p:cNvPicPr>
            <a:picLocks noChangeAspect="1"/>
          </p:cNvPicPr>
          <p:nvPr/>
        </p:nvPicPr>
        <p:blipFill>
          <a:blip r:embed="rId2">
            <a:extLst>
              <a:ext uri="{28A0092B-C50C-407E-A947-70E740481C1C}">
                <a14:useLocalDpi xmlns:a14="http://schemas.microsoft.com/office/drawing/2010/main" val="0"/>
              </a:ext>
            </a:extLst>
          </a:blip>
          <a:srcRect l="-86617" r="-86617"/>
          <a:stretch>
            <a:fillRect/>
          </a:stretch>
        </p:blipFill>
        <p:spPr>
          <a:xfrm>
            <a:off x="189446" y="3095390"/>
            <a:ext cx="4356714" cy="2418031"/>
          </a:xfrm>
          <a:prstGeom prst="rect">
            <a:avLst/>
          </a:prstGeom>
        </p:spPr>
      </p:pic>
      <p:sp>
        <p:nvSpPr>
          <p:cNvPr id="3" name="Rectangle 2">
            <a:extLst>
              <a:ext uri="{FF2B5EF4-FFF2-40B4-BE49-F238E27FC236}">
                <a16:creationId xmlns:a16="http://schemas.microsoft.com/office/drawing/2014/main" id="{295BD702-EFC5-D441-B892-DFB1C5DDE838}"/>
              </a:ext>
            </a:extLst>
          </p:cNvPr>
          <p:cNvSpPr/>
          <p:nvPr/>
        </p:nvSpPr>
        <p:spPr>
          <a:xfrm>
            <a:off x="189446" y="5915361"/>
            <a:ext cx="6244011" cy="646331"/>
          </a:xfrm>
          <a:prstGeom prst="rect">
            <a:avLst/>
          </a:prstGeom>
        </p:spPr>
        <p:txBody>
          <a:bodyPr wrap="square">
            <a:spAutoFit/>
          </a:bodyPr>
          <a:lstStyle/>
          <a:p>
            <a:r>
              <a:rPr lang="en-US" dirty="0">
                <a:solidFill>
                  <a:prstClr val="white"/>
                </a:solidFill>
              </a:rPr>
              <a:t>“Fossil fuels helped create both the possibility of twentieth-century democracy and its limits.” – Timothy Mitchell</a:t>
            </a:r>
            <a:endParaRPr lang="en-US" dirty="0"/>
          </a:p>
        </p:txBody>
      </p:sp>
      <p:pic>
        <p:nvPicPr>
          <p:cNvPr id="8" name="Picture 7">
            <a:extLst>
              <a:ext uri="{FF2B5EF4-FFF2-40B4-BE49-F238E27FC236}">
                <a16:creationId xmlns:a16="http://schemas.microsoft.com/office/drawing/2014/main" id="{D6785634-D4E3-8A48-86A8-38C7B30122C5}"/>
              </a:ext>
            </a:extLst>
          </p:cNvPr>
          <p:cNvPicPr>
            <a:picLocks noChangeAspect="1"/>
          </p:cNvPicPr>
          <p:nvPr/>
        </p:nvPicPr>
        <p:blipFill>
          <a:blip r:embed="rId3"/>
          <a:stretch>
            <a:fillRect/>
          </a:stretch>
        </p:blipFill>
        <p:spPr>
          <a:xfrm>
            <a:off x="10111138" y="4433307"/>
            <a:ext cx="1492663" cy="2252565"/>
          </a:xfrm>
          <a:prstGeom prst="rect">
            <a:avLst/>
          </a:prstGeom>
        </p:spPr>
      </p:pic>
      <p:sp>
        <p:nvSpPr>
          <p:cNvPr id="4" name="TextBox 3">
            <a:extLst>
              <a:ext uri="{FF2B5EF4-FFF2-40B4-BE49-F238E27FC236}">
                <a16:creationId xmlns:a16="http://schemas.microsoft.com/office/drawing/2014/main" id="{43477CFB-85C5-404D-A86B-5596371BF8E9}"/>
              </a:ext>
            </a:extLst>
          </p:cNvPr>
          <p:cNvSpPr txBox="1"/>
          <p:nvPr/>
        </p:nvSpPr>
        <p:spPr>
          <a:xfrm>
            <a:off x="6746790" y="5758249"/>
            <a:ext cx="3323968" cy="923330"/>
          </a:xfrm>
          <a:prstGeom prst="rect">
            <a:avLst/>
          </a:prstGeom>
          <a:noFill/>
        </p:spPr>
        <p:txBody>
          <a:bodyPr wrap="square" rtlCol="0">
            <a:spAutoFit/>
          </a:bodyPr>
          <a:lstStyle/>
          <a:p>
            <a:r>
              <a:rPr lang="en-US" sz="1800" dirty="0">
                <a:solidFill>
                  <a:schemeClr val="bg1"/>
                </a:solidFill>
              </a:rPr>
              <a:t>“Reports of oil’s death have been greatly exaggerated.” – Stephanie </a:t>
            </a:r>
            <a:r>
              <a:rPr lang="en-US" sz="1800" dirty="0" err="1">
                <a:solidFill>
                  <a:schemeClr val="bg1"/>
                </a:solidFill>
              </a:rPr>
              <a:t>LeMenager</a:t>
            </a:r>
            <a:endParaRPr lang="en-US" dirty="0">
              <a:solidFill>
                <a:schemeClr val="bg1"/>
              </a:solidFill>
            </a:endParaRPr>
          </a:p>
        </p:txBody>
      </p:sp>
      <p:pic>
        <p:nvPicPr>
          <p:cNvPr id="12" name="Content Placeholder 11">
            <a:extLst>
              <a:ext uri="{FF2B5EF4-FFF2-40B4-BE49-F238E27FC236}">
                <a16:creationId xmlns:a16="http://schemas.microsoft.com/office/drawing/2014/main" id="{8C446874-E752-F048-AC0E-C0FE30E7C7CA}"/>
              </a:ext>
            </a:extLst>
          </p:cNvPr>
          <p:cNvPicPr>
            <a:picLocks noGrp="1" noChangeAspect="1"/>
          </p:cNvPicPr>
          <p:nvPr>
            <p:ph idx="1"/>
          </p:nvPr>
        </p:nvPicPr>
        <p:blipFill>
          <a:blip r:embed="rId4"/>
          <a:stretch>
            <a:fillRect/>
          </a:stretch>
        </p:blipFill>
        <p:spPr>
          <a:xfrm>
            <a:off x="4408016" y="2955459"/>
            <a:ext cx="5128136" cy="2604130"/>
          </a:xfrm>
        </p:spPr>
      </p:pic>
    </p:spTree>
    <p:extLst>
      <p:ext uri="{BB962C8B-B14F-4D97-AF65-F5344CB8AC3E}">
        <p14:creationId xmlns:p14="http://schemas.microsoft.com/office/powerpoint/2010/main" val="2813646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4746" y="0"/>
            <a:ext cx="6347254" cy="7017306"/>
          </a:xfrm>
          <a:prstGeom prst="rect">
            <a:avLst/>
          </a:prstGeom>
          <a:noFill/>
        </p:spPr>
        <p:txBody>
          <a:bodyPr wrap="square" rtlCol="0">
            <a:spAutoFit/>
          </a:bodyPr>
          <a:lstStyle/>
          <a:p>
            <a:endParaRPr lang="en-US" sz="1600" dirty="0"/>
          </a:p>
          <a:p>
            <a:r>
              <a:rPr lang="en-US" sz="1600" dirty="0"/>
              <a:t>Ballpoint Pens, Football Cleats, Upholstery, Sweaters, Boats, Insecticides, Bicycle Tires, Sports Car Bodies, Nail Polish, Fishing lures, Dresses, Tires, Golf Bags, Perfumes, Cassettes, Dishwasher parts, Tool Boxes, Shoe Polish, Motorcycle Helmet, Caulking, Petroleum Jelly, Transparent Tape, CD Player, Faucet Washers, Antiseptics, Clothesline, Curtains, Food Preservatives, Basketballs, Soap, Vitamin Capsules, Antihistamines, Purses, Shoes, Dashboards, Cortisone, Deodorant, Footballs, Putty, Dyes, Panty Hose, Refrigerant, Percolators, Life Jackets, Rubbing Alcohol, Linings, Skis, TV Cabinets, Shag Rugs, Electrician's Tape, Tool Racks, Car Battery Cases, Epoxy, Paint, Mops, Slacks, Insect Repellent, Oil Filters, Umbrellas, Yarn, Fertilizers, Hair Coloring, Roofing, Toilet Seats, Fishing Rods, Lipstick, Denture Adhesive, Linoleum, Ice Cube Trays, Synthetic Rubber, Speakers, Plastic Wood, Electric Blankets, Glycerin, Tennis Rackets, Rubber Cement, Fishing Boots, Dice, Nylon Rope, Candles, Trash Bags, House Paint, Water Pipes, Hand Lotion, Roller Skates, Surf Boards, Shampoo, Wheels, Paint Rollers, Shower Curtains, Guitar Strings, Luggage, Aspirin, Safety Glasses, Antifreeze, Football Helmets, Awnings, Eyeglasses, Clothes, Toothbrushes, Ice Chests, Footballs, Combs, CD's &amp; DVD’s, Paint Brushes, Detergents, Vaporizers, Balloons, Sun Glasses, Tents, Heart Valves, Crayons, Parachutes, Telephones, Enamel, Pillows, Dishes, Cameras, Anesthetics, Artificial Turf, Artificial limbs, Bandages, Dentures, Model Cars, Folding Doors, Hair Curlers, Cold cream, Movie film, Soft Contact lenses, Drinking Cups, Fan Belts, Car Enamel, Shaving Cream, Ammonia, Refrigerators, Golf Balls, Toothpaste, and thousands more products besides</a:t>
            </a:r>
            <a:r>
              <a:rPr lang="is-IS" sz="1600" dirty="0"/>
              <a:t>…</a:t>
            </a:r>
            <a:r>
              <a:rPr lang="en-US" sz="1600" dirty="0"/>
              <a:t>	</a:t>
            </a:r>
          </a:p>
          <a:p>
            <a:endParaRPr lang="en-US" dirty="0"/>
          </a:p>
        </p:txBody>
      </p:sp>
      <p:sp>
        <p:nvSpPr>
          <p:cNvPr id="4" name="TextBox 3">
            <a:extLst>
              <a:ext uri="{FF2B5EF4-FFF2-40B4-BE49-F238E27FC236}">
                <a16:creationId xmlns:a16="http://schemas.microsoft.com/office/drawing/2014/main" id="{0F17C37E-7734-4245-9858-E7169A987671}"/>
              </a:ext>
            </a:extLst>
          </p:cNvPr>
          <p:cNvSpPr txBox="1"/>
          <p:nvPr/>
        </p:nvSpPr>
        <p:spPr>
          <a:xfrm>
            <a:off x="481914" y="2804984"/>
            <a:ext cx="2607275" cy="2308324"/>
          </a:xfrm>
          <a:prstGeom prst="rect">
            <a:avLst/>
          </a:prstGeom>
          <a:noFill/>
        </p:spPr>
        <p:txBody>
          <a:bodyPr wrap="square" rtlCol="0">
            <a:spAutoFit/>
          </a:bodyPr>
          <a:lstStyle/>
          <a:p>
            <a:r>
              <a:rPr lang="en-US" sz="1800" b="1" dirty="0" err="1"/>
              <a:t>Petroculture’s</a:t>
            </a:r>
            <a:r>
              <a:rPr lang="en-US" sz="1800" b="1" dirty="0"/>
              <a:t> material revolution:</a:t>
            </a:r>
          </a:p>
          <a:p>
            <a:endParaRPr lang="en-US" b="1" dirty="0"/>
          </a:p>
          <a:p>
            <a:r>
              <a:rPr lang="en-US" sz="1800" b="1" dirty="0"/>
              <a:t>One 42-gallon barrel of oil creates 19.4 gallons of gasoline. The rest (over half) is used to make things like -&gt; </a:t>
            </a:r>
          </a:p>
        </p:txBody>
      </p:sp>
    </p:spTree>
    <p:extLst>
      <p:ext uri="{BB962C8B-B14F-4D97-AF65-F5344CB8AC3E}">
        <p14:creationId xmlns:p14="http://schemas.microsoft.com/office/powerpoint/2010/main" val="252881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9ECE-7E06-B844-99A1-D5B1378200BE}"/>
              </a:ext>
            </a:extLst>
          </p:cNvPr>
          <p:cNvSpPr>
            <a:spLocks noGrp="1"/>
          </p:cNvSpPr>
          <p:nvPr>
            <p:ph type="title"/>
          </p:nvPr>
        </p:nvSpPr>
        <p:spPr>
          <a:xfrm>
            <a:off x="9934832" y="2052503"/>
            <a:ext cx="1791730" cy="3963088"/>
          </a:xfrm>
        </p:spPr>
        <p:txBody>
          <a:bodyPr>
            <a:normAutofit/>
          </a:bodyPr>
          <a:lstStyle/>
          <a:p>
            <a:r>
              <a:rPr lang="en-US" dirty="0"/>
              <a:t>What’s on the horizon past </a:t>
            </a:r>
            <a:r>
              <a:rPr lang="en-US" dirty="0" err="1"/>
              <a:t>sucro</a:t>
            </a:r>
            <a:r>
              <a:rPr lang="en-US" dirty="0"/>
              <a:t>, carbo, </a:t>
            </a:r>
            <a:r>
              <a:rPr lang="en-US" dirty="0" err="1"/>
              <a:t>petro</a:t>
            </a:r>
            <a:r>
              <a:rPr lang="en-US" dirty="0"/>
              <a:t>?</a:t>
            </a:r>
          </a:p>
        </p:txBody>
      </p:sp>
      <p:pic>
        <p:nvPicPr>
          <p:cNvPr id="5" name="Picture 4">
            <a:extLst>
              <a:ext uri="{FF2B5EF4-FFF2-40B4-BE49-F238E27FC236}">
                <a16:creationId xmlns:a16="http://schemas.microsoft.com/office/drawing/2014/main" id="{9DCBAFE3-4C47-2F4F-951D-D6BA121E259E}"/>
              </a:ext>
            </a:extLst>
          </p:cNvPr>
          <p:cNvPicPr>
            <a:picLocks noChangeAspect="1"/>
          </p:cNvPicPr>
          <p:nvPr/>
        </p:nvPicPr>
        <p:blipFill>
          <a:blip r:embed="rId2"/>
          <a:stretch>
            <a:fillRect/>
          </a:stretch>
        </p:blipFill>
        <p:spPr>
          <a:xfrm>
            <a:off x="230110" y="176426"/>
            <a:ext cx="8152638" cy="3963088"/>
          </a:xfrm>
          <a:prstGeom prst="rect">
            <a:avLst/>
          </a:prstGeom>
        </p:spPr>
      </p:pic>
    </p:spTree>
    <p:extLst>
      <p:ext uri="{BB962C8B-B14F-4D97-AF65-F5344CB8AC3E}">
        <p14:creationId xmlns:p14="http://schemas.microsoft.com/office/powerpoint/2010/main" val="478386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369F-29E5-574B-89F6-C155FECE0A27}"/>
              </a:ext>
            </a:extLst>
          </p:cNvPr>
          <p:cNvSpPr>
            <a:spLocks noGrp="1"/>
          </p:cNvSpPr>
          <p:nvPr>
            <p:ph type="title"/>
          </p:nvPr>
        </p:nvSpPr>
        <p:spPr>
          <a:xfrm>
            <a:off x="508311" y="149087"/>
            <a:ext cx="10845489" cy="1541601"/>
          </a:xfrm>
        </p:spPr>
        <p:txBody>
          <a:bodyPr>
            <a:normAutofit/>
          </a:bodyPr>
          <a:lstStyle/>
          <a:p>
            <a:r>
              <a:rPr lang="en-US" sz="4000" dirty="0"/>
              <a:t>Most likely electro</a:t>
            </a:r>
          </a:p>
        </p:txBody>
      </p:sp>
      <p:pic>
        <p:nvPicPr>
          <p:cNvPr id="4" name="Picture 3">
            <a:extLst>
              <a:ext uri="{FF2B5EF4-FFF2-40B4-BE49-F238E27FC236}">
                <a16:creationId xmlns:a16="http://schemas.microsoft.com/office/drawing/2014/main" id="{F1647067-8161-5341-9F4B-423774DC6E23}"/>
              </a:ext>
            </a:extLst>
          </p:cNvPr>
          <p:cNvPicPr>
            <a:picLocks noChangeAspect="1"/>
          </p:cNvPicPr>
          <p:nvPr/>
        </p:nvPicPr>
        <p:blipFill>
          <a:blip r:embed="rId2"/>
          <a:stretch>
            <a:fillRect/>
          </a:stretch>
        </p:blipFill>
        <p:spPr>
          <a:xfrm>
            <a:off x="7271399" y="0"/>
            <a:ext cx="4560570" cy="6858000"/>
          </a:xfrm>
          <a:prstGeom prst="rect">
            <a:avLst/>
          </a:prstGeom>
        </p:spPr>
      </p:pic>
      <p:sp>
        <p:nvSpPr>
          <p:cNvPr id="3" name="TextBox 2">
            <a:extLst>
              <a:ext uri="{FF2B5EF4-FFF2-40B4-BE49-F238E27FC236}">
                <a16:creationId xmlns:a16="http://schemas.microsoft.com/office/drawing/2014/main" id="{1832FB59-FB72-E946-A388-D5E577346B25}"/>
              </a:ext>
            </a:extLst>
          </p:cNvPr>
          <p:cNvSpPr txBox="1"/>
          <p:nvPr/>
        </p:nvSpPr>
        <p:spPr>
          <a:xfrm>
            <a:off x="508311" y="1500809"/>
            <a:ext cx="6187129" cy="5016758"/>
          </a:xfrm>
          <a:prstGeom prst="rect">
            <a:avLst/>
          </a:prstGeom>
          <a:noFill/>
        </p:spPr>
        <p:txBody>
          <a:bodyPr wrap="square" rtlCol="0">
            <a:spAutoFit/>
          </a:bodyPr>
          <a:lstStyle/>
          <a:p>
            <a:r>
              <a:rPr lang="en-US" sz="1600" dirty="0">
                <a:effectLst/>
              </a:rPr>
              <a:t>Robust </a:t>
            </a:r>
            <a:r>
              <a:rPr lang="en-US" sz="1600" dirty="0" err="1">
                <a:effectLst/>
              </a:rPr>
              <a:t>electropolitical</a:t>
            </a:r>
            <a:r>
              <a:rPr lang="en-US" sz="1600" dirty="0">
                <a:effectLst/>
              </a:rPr>
              <a:t> infrastructures already exist and, spurred on by the climate emergency, there has been a distinct and widespread movement toward the fusion of energy and electricity.</a:t>
            </a:r>
          </a:p>
          <a:p>
            <a:endParaRPr lang="en-US" sz="1600" dirty="0"/>
          </a:p>
          <a:p>
            <a:r>
              <a:rPr lang="en-US" sz="1600" dirty="0">
                <a:effectLst/>
              </a:rPr>
              <a:t>“Electrify everything” has become a mantra of climate experts the world over. </a:t>
            </a:r>
            <a:endParaRPr lang="en-US" sz="1600" dirty="0"/>
          </a:p>
          <a:p>
            <a:endParaRPr lang="en-US" sz="1600" dirty="0">
              <a:effectLst/>
            </a:endParaRPr>
          </a:p>
          <a:p>
            <a:r>
              <a:rPr lang="en-US" sz="1600" dirty="0">
                <a:solidFill>
                  <a:srgbClr val="FF0000"/>
                </a:solidFill>
                <a:effectLst/>
              </a:rPr>
              <a:t>Yet, by itself, electrical infrastructure cannot disrupt the world made by </a:t>
            </a:r>
            <a:r>
              <a:rPr lang="en-US" sz="1600" dirty="0" err="1">
                <a:solidFill>
                  <a:srgbClr val="FF0000"/>
                </a:solidFill>
                <a:effectLst/>
              </a:rPr>
              <a:t>sucro</a:t>
            </a:r>
            <a:r>
              <a:rPr lang="en-US" sz="1600" dirty="0">
                <a:solidFill>
                  <a:srgbClr val="FF0000"/>
                </a:solidFill>
                <a:effectLst/>
              </a:rPr>
              <a:t>, carbo, </a:t>
            </a:r>
            <a:r>
              <a:rPr lang="en-US" sz="1600" dirty="0" err="1">
                <a:solidFill>
                  <a:srgbClr val="FF0000"/>
                </a:solidFill>
                <a:effectLst/>
              </a:rPr>
              <a:t>petro</a:t>
            </a:r>
            <a:r>
              <a:rPr lang="en-US" sz="1600" dirty="0">
                <a:solidFill>
                  <a:srgbClr val="FF0000"/>
                </a:solidFill>
                <a:effectLst/>
              </a:rPr>
              <a:t>. </a:t>
            </a:r>
            <a:r>
              <a:rPr lang="en-US" sz="1600" dirty="0">
                <a:effectLst/>
              </a:rPr>
              <a:t>Indeed, if history is any guide, it is more likely that </a:t>
            </a:r>
            <a:r>
              <a:rPr lang="en-US" sz="1600" dirty="0" err="1">
                <a:effectLst/>
              </a:rPr>
              <a:t>electroculture</a:t>
            </a:r>
            <a:r>
              <a:rPr lang="en-US" sz="1600" dirty="0">
                <a:effectLst/>
              </a:rPr>
              <a:t> will emerge deeply shaped by the grooves of </a:t>
            </a:r>
            <a:r>
              <a:rPr lang="en-US" sz="1600" dirty="0" err="1">
                <a:effectLst/>
              </a:rPr>
              <a:t>petroculture</a:t>
            </a:r>
            <a:r>
              <a:rPr lang="en-US" sz="1600" dirty="0">
                <a:effectLst/>
              </a:rPr>
              <a:t>, just as </a:t>
            </a:r>
            <a:r>
              <a:rPr lang="en-US" sz="1600" dirty="0" err="1">
                <a:effectLst/>
              </a:rPr>
              <a:t>petroculture</a:t>
            </a:r>
            <a:r>
              <a:rPr lang="en-US" sz="1600" dirty="0">
                <a:effectLst/>
              </a:rPr>
              <a:t> was heavily influenced by the </a:t>
            </a:r>
            <a:r>
              <a:rPr lang="en-US" sz="1600" dirty="0" err="1">
                <a:effectLst/>
              </a:rPr>
              <a:t>carboculture</a:t>
            </a:r>
            <a:r>
              <a:rPr lang="en-US" sz="1600" dirty="0">
                <a:effectLst/>
              </a:rPr>
              <a:t> and </a:t>
            </a:r>
            <a:r>
              <a:rPr lang="en-US" sz="1600" dirty="0" err="1">
                <a:effectLst/>
              </a:rPr>
              <a:t>sucroculture</a:t>
            </a:r>
            <a:r>
              <a:rPr lang="en-US" sz="1600" dirty="0">
                <a:effectLst/>
              </a:rPr>
              <a:t> that preceded it. </a:t>
            </a:r>
          </a:p>
          <a:p>
            <a:endParaRPr lang="en-US" sz="1600" dirty="0"/>
          </a:p>
          <a:p>
            <a:r>
              <a:rPr lang="en-US" sz="1600" dirty="0">
                <a:effectLst/>
              </a:rPr>
              <a:t>We are already seeing many experts demanding more power plants, more grid and new resource frontiers so that </a:t>
            </a:r>
            <a:r>
              <a:rPr lang="en-US" sz="1600" dirty="0" err="1">
                <a:effectLst/>
              </a:rPr>
              <a:t>electroculture</a:t>
            </a:r>
            <a:r>
              <a:rPr lang="en-US" sz="1600" dirty="0">
                <a:effectLst/>
              </a:rPr>
              <a:t> can meet the needs and exceed the pace of </a:t>
            </a:r>
            <a:r>
              <a:rPr lang="en-US" sz="1600" dirty="0" err="1">
                <a:effectLst/>
              </a:rPr>
              <a:t>petrocultural</a:t>
            </a:r>
            <a:r>
              <a:rPr lang="en-US" sz="1600" dirty="0">
                <a:effectLst/>
              </a:rPr>
              <a:t> expansion.</a:t>
            </a:r>
          </a:p>
          <a:p>
            <a:endParaRPr lang="en-US" sz="1600" dirty="0"/>
          </a:p>
          <a:p>
            <a:r>
              <a:rPr lang="en-US" sz="1600" dirty="0">
                <a:effectLst/>
              </a:rPr>
              <a:t>An electrified </a:t>
            </a:r>
            <a:r>
              <a:rPr lang="en-US" sz="1600" dirty="0" err="1">
                <a:effectLst/>
              </a:rPr>
              <a:t>petroculture</a:t>
            </a:r>
            <a:r>
              <a:rPr lang="en-US" sz="1600" dirty="0">
                <a:effectLst/>
              </a:rPr>
              <a:t> is not enough. It will take more and also less to accomplish the remaking of a world that breaks in fundamental ways with the </a:t>
            </a:r>
            <a:r>
              <a:rPr lang="en-US" sz="1600" dirty="0" err="1">
                <a:effectLst/>
              </a:rPr>
              <a:t>ecocidal</a:t>
            </a:r>
            <a:r>
              <a:rPr lang="en-US" sz="1600" dirty="0">
                <a:effectLst/>
              </a:rPr>
              <a:t> trajectory we have inherited. </a:t>
            </a:r>
            <a:endParaRPr lang="en-US" sz="1600" dirty="0"/>
          </a:p>
        </p:txBody>
      </p:sp>
    </p:spTree>
    <p:extLst>
      <p:ext uri="{BB962C8B-B14F-4D97-AF65-F5344CB8AC3E}">
        <p14:creationId xmlns:p14="http://schemas.microsoft.com/office/powerpoint/2010/main" val="234999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B1F4-4521-8447-B7CF-4E5F28686939}"/>
              </a:ext>
            </a:extLst>
          </p:cNvPr>
          <p:cNvSpPr>
            <a:spLocks noGrp="1"/>
          </p:cNvSpPr>
          <p:nvPr>
            <p:ph type="ctrTitle"/>
          </p:nvPr>
        </p:nvSpPr>
        <p:spPr/>
        <p:txBody>
          <a:bodyPr/>
          <a:lstStyle/>
          <a:p>
            <a:r>
              <a:rPr lang="en-US" dirty="0"/>
              <a:t>Decarbonization</a:t>
            </a:r>
          </a:p>
        </p:txBody>
      </p:sp>
    </p:spTree>
    <p:extLst>
      <p:ext uri="{BB962C8B-B14F-4D97-AF65-F5344CB8AC3E}">
        <p14:creationId xmlns:p14="http://schemas.microsoft.com/office/powerpoint/2010/main" val="373791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807029" y="642257"/>
            <a:ext cx="2422070" cy="1175657"/>
          </a:xfrm>
        </p:spPr>
        <p:txBody>
          <a:bodyPr/>
          <a:lstStyle/>
          <a:p>
            <a:r>
              <a:rPr lang="en-US" dirty="0"/>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272143" y="2057400"/>
            <a:ext cx="5475514" cy="4604657"/>
          </a:xfrm>
        </p:spPr>
        <p:txBody>
          <a:bodyPr>
            <a:normAutofit fontScale="85000" lnSpcReduction="20000"/>
          </a:bodyPr>
          <a:lstStyle/>
          <a:p>
            <a:r>
              <a:rPr lang="en-US" b="0" i="0" u="none" strike="noStrike" dirty="0">
                <a:effectLst/>
              </a:rPr>
              <a:t>In this talk, I discuss the evolution of the high energy growth paradigm of northern modernity through the overlapping energy regimes of new world plantations (</a:t>
            </a:r>
            <a:r>
              <a:rPr lang="en-US" b="0" i="0" u="none" strike="noStrike" dirty="0" err="1">
                <a:effectLst/>
              </a:rPr>
              <a:t>sucropolitics</a:t>
            </a:r>
            <a:r>
              <a:rPr lang="en-US" b="0" i="0" u="none" strike="noStrike" dirty="0">
                <a:effectLst/>
              </a:rPr>
              <a:t>), machinic industrialism (</a:t>
            </a:r>
            <a:r>
              <a:rPr lang="en-US" b="0" i="0" u="none" strike="noStrike" dirty="0" err="1">
                <a:effectLst/>
              </a:rPr>
              <a:t>carbopolitics</a:t>
            </a:r>
            <a:r>
              <a:rPr lang="en-US" b="0" i="0" u="none" strike="noStrike" dirty="0">
                <a:effectLst/>
              </a:rPr>
              <a:t>) and plastic mobilization (petropolitics) to help identify some of the key areas of intervention for what I term “</a:t>
            </a:r>
            <a:r>
              <a:rPr lang="en-US" b="0" i="0" u="none" strike="noStrike" dirty="0" err="1">
                <a:effectLst/>
              </a:rPr>
              <a:t>decompositional</a:t>
            </a:r>
            <a:r>
              <a:rPr lang="en-US" b="0" i="0" u="none" strike="noStrike" dirty="0">
                <a:effectLst/>
              </a:rPr>
              <a:t> politics” (Boyer 2023). Then I turn to a discussion of three key frontlines of </a:t>
            </a:r>
            <a:r>
              <a:rPr lang="en-US" b="0" i="0" u="none" strike="noStrike" dirty="0" err="1">
                <a:effectLst/>
              </a:rPr>
              <a:t>decompositional</a:t>
            </a:r>
            <a:r>
              <a:rPr lang="en-US" b="0" i="0" u="none" strike="noStrike" dirty="0">
                <a:effectLst/>
              </a:rPr>
              <a:t> politics today: decarbonization (decomposing the </a:t>
            </a:r>
            <a:r>
              <a:rPr lang="en-US" b="0" i="0" u="none" strike="noStrike" dirty="0" err="1">
                <a:effectLst/>
              </a:rPr>
              <a:t>sucro</a:t>
            </a:r>
            <a:r>
              <a:rPr lang="en-US" b="0" i="0" u="none" strike="noStrike" dirty="0">
                <a:effectLst/>
              </a:rPr>
              <a:t>/carbo/petrostate), degrowth (decomposing habits and systems of productivity-for-its-own-sake) and decoupling, which is, in many respects, the most paradoxical and elusive of the three projects. On the face of things, decoupling seeks to emancipate high energy modernity from its burden of ecological unsustainability while promising at the same time to justly secure the pleasures and luxuries of high energy modernity for all. It sounds too good to be true and indeed recent studies cast serious doubt on the reality of decoupling economic growth from carbon emissions. Is this simply another seductive </a:t>
            </a:r>
            <a:r>
              <a:rPr lang="en-US" b="0" i="0" u="none" strike="noStrike" dirty="0" err="1">
                <a:effectLst/>
              </a:rPr>
              <a:t>petrocultural</a:t>
            </a:r>
            <a:r>
              <a:rPr lang="en-US" b="0" i="0" u="none" strike="noStrike" dirty="0">
                <a:effectLst/>
              </a:rPr>
              <a:t> mirage? Perhaps. But it is intriguing that some of the more persuasive degrowth proponents seem to see decoupling as a real possibility under the right circumstances. One striking consonance between </a:t>
            </a:r>
            <a:r>
              <a:rPr lang="en-US" b="0" i="0" u="none" strike="noStrike" dirty="0" err="1">
                <a:effectLst/>
              </a:rPr>
              <a:t>decompositional</a:t>
            </a:r>
            <a:r>
              <a:rPr lang="en-US" b="0" i="0" u="none" strike="noStrike" dirty="0">
                <a:effectLst/>
              </a:rPr>
              <a:t> and degrowth politics is the belief that a low energy modernity is not only possible but scalable and sustainable</a:t>
            </a:r>
            <a:r>
              <a:rPr lang="en-US" b="0" i="0" u="none" strike="noStrike" dirty="0">
                <a:solidFill>
                  <a:srgbClr val="000000"/>
                </a:solidFill>
                <a:effectLst/>
                <a:latin typeface="Garamond" panose="02020404030301010803" pitchFamily="18" charset="0"/>
              </a:rPr>
              <a:t>.</a:t>
            </a:r>
            <a:endParaRPr lang="en-US" dirty="0"/>
          </a:p>
        </p:txBody>
      </p:sp>
    </p:spTree>
    <p:extLst>
      <p:ext uri="{BB962C8B-B14F-4D97-AF65-F5344CB8AC3E}">
        <p14:creationId xmlns:p14="http://schemas.microsoft.com/office/powerpoint/2010/main" val="171321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DF5C-7708-BB47-B22B-D583B8D4327F}"/>
              </a:ext>
            </a:extLst>
          </p:cNvPr>
          <p:cNvSpPr>
            <a:spLocks noGrp="1"/>
          </p:cNvSpPr>
          <p:nvPr>
            <p:ph type="title"/>
          </p:nvPr>
        </p:nvSpPr>
        <p:spPr>
          <a:xfrm>
            <a:off x="776417" y="345989"/>
            <a:ext cx="11296133" cy="1344699"/>
          </a:xfrm>
        </p:spPr>
        <p:txBody>
          <a:bodyPr>
            <a:normAutofit/>
          </a:bodyPr>
          <a:lstStyle/>
          <a:p>
            <a:r>
              <a:rPr lang="en-US" sz="3600" dirty="0"/>
              <a:t>The good news is that it is finally starting to happen, sometimes dramatically so</a:t>
            </a:r>
          </a:p>
        </p:txBody>
      </p:sp>
      <p:pic>
        <p:nvPicPr>
          <p:cNvPr id="8" name="Content Placeholder 7">
            <a:extLst>
              <a:ext uri="{FF2B5EF4-FFF2-40B4-BE49-F238E27FC236}">
                <a16:creationId xmlns:a16="http://schemas.microsoft.com/office/drawing/2014/main" id="{542F6509-2812-2448-A80B-169649712ABB}"/>
              </a:ext>
            </a:extLst>
          </p:cNvPr>
          <p:cNvPicPr>
            <a:picLocks noGrp="1" noChangeAspect="1"/>
          </p:cNvPicPr>
          <p:nvPr>
            <p:ph sz="half" idx="1"/>
          </p:nvPr>
        </p:nvPicPr>
        <p:blipFill>
          <a:blip r:embed="rId2"/>
          <a:stretch>
            <a:fillRect/>
          </a:stretch>
        </p:blipFill>
        <p:spPr>
          <a:xfrm>
            <a:off x="645789" y="2179993"/>
            <a:ext cx="5181600" cy="3642601"/>
          </a:xfrm>
        </p:spPr>
      </p:pic>
      <p:pic>
        <p:nvPicPr>
          <p:cNvPr id="10" name="Content Placeholder 9">
            <a:extLst>
              <a:ext uri="{FF2B5EF4-FFF2-40B4-BE49-F238E27FC236}">
                <a16:creationId xmlns:a16="http://schemas.microsoft.com/office/drawing/2014/main" id="{81F305BE-3DA6-634E-B0ED-47FB36DC9449}"/>
              </a:ext>
            </a:extLst>
          </p:cNvPr>
          <p:cNvPicPr>
            <a:picLocks noGrp="1" noChangeAspect="1"/>
          </p:cNvPicPr>
          <p:nvPr>
            <p:ph sz="half" idx="2"/>
          </p:nvPr>
        </p:nvPicPr>
        <p:blipFill>
          <a:blip r:embed="rId3"/>
          <a:stretch>
            <a:fillRect/>
          </a:stretch>
        </p:blipFill>
        <p:spPr>
          <a:xfrm>
            <a:off x="6172200" y="2096829"/>
            <a:ext cx="5181600" cy="3808930"/>
          </a:xfrm>
        </p:spPr>
      </p:pic>
    </p:spTree>
    <p:extLst>
      <p:ext uri="{BB962C8B-B14F-4D97-AF65-F5344CB8AC3E}">
        <p14:creationId xmlns:p14="http://schemas.microsoft.com/office/powerpoint/2010/main" val="78267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DF5C-7708-BB47-B22B-D583B8D4327F}"/>
              </a:ext>
            </a:extLst>
          </p:cNvPr>
          <p:cNvSpPr>
            <a:spLocks noGrp="1"/>
          </p:cNvSpPr>
          <p:nvPr>
            <p:ph type="title"/>
          </p:nvPr>
        </p:nvSpPr>
        <p:spPr>
          <a:xfrm>
            <a:off x="776417" y="345989"/>
            <a:ext cx="11296133" cy="1344699"/>
          </a:xfrm>
        </p:spPr>
        <p:txBody>
          <a:bodyPr>
            <a:normAutofit/>
          </a:bodyPr>
          <a:lstStyle/>
          <a:p>
            <a:r>
              <a:rPr lang="en-US" sz="3600" dirty="0"/>
              <a:t>It is good news, isn’t it?</a:t>
            </a:r>
          </a:p>
        </p:txBody>
      </p:sp>
      <p:pic>
        <p:nvPicPr>
          <p:cNvPr id="9" name="Content Placeholder 8">
            <a:extLst>
              <a:ext uri="{FF2B5EF4-FFF2-40B4-BE49-F238E27FC236}">
                <a16:creationId xmlns:a16="http://schemas.microsoft.com/office/drawing/2014/main" id="{7DA631FB-2936-1847-8D23-BD748EF4DFC1}"/>
              </a:ext>
            </a:extLst>
          </p:cNvPr>
          <p:cNvPicPr>
            <a:picLocks noGrp="1" noChangeAspect="1"/>
          </p:cNvPicPr>
          <p:nvPr>
            <p:ph sz="half" idx="1"/>
          </p:nvPr>
        </p:nvPicPr>
        <p:blipFill>
          <a:blip r:embed="rId2"/>
          <a:stretch>
            <a:fillRect/>
          </a:stretch>
        </p:blipFill>
        <p:spPr>
          <a:xfrm>
            <a:off x="776417" y="1853514"/>
            <a:ext cx="9225113" cy="4658497"/>
          </a:xfrm>
        </p:spPr>
      </p:pic>
    </p:spTree>
    <p:extLst>
      <p:ext uri="{BB962C8B-B14F-4D97-AF65-F5344CB8AC3E}">
        <p14:creationId xmlns:p14="http://schemas.microsoft.com/office/powerpoint/2010/main" val="46055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0C31-6FC2-E94A-8D92-B308C5F50C52}"/>
              </a:ext>
            </a:extLst>
          </p:cNvPr>
          <p:cNvSpPr>
            <a:spLocks noGrp="1"/>
          </p:cNvSpPr>
          <p:nvPr>
            <p:ph type="title"/>
          </p:nvPr>
        </p:nvSpPr>
        <p:spPr>
          <a:xfrm>
            <a:off x="351833" y="365125"/>
            <a:ext cx="11488333" cy="1325563"/>
          </a:xfrm>
        </p:spPr>
        <p:txBody>
          <a:bodyPr>
            <a:noAutofit/>
          </a:bodyPr>
          <a:lstStyle/>
          <a:p>
            <a:r>
              <a:rPr lang="en-US" sz="3200" dirty="0"/>
              <a:t>The bad news is that extractivist, </a:t>
            </a:r>
            <a:r>
              <a:rPr lang="en-US" sz="3200" dirty="0" err="1"/>
              <a:t>productivist</a:t>
            </a:r>
            <a:r>
              <a:rPr lang="en-US" sz="3200" dirty="0"/>
              <a:t> </a:t>
            </a:r>
            <a:r>
              <a:rPr lang="en-US" sz="3200" dirty="0" err="1"/>
              <a:t>sucro</a:t>
            </a:r>
            <a:r>
              <a:rPr lang="en-US" sz="3200" dirty="0"/>
              <a:t>/carbo/</a:t>
            </a:r>
            <a:r>
              <a:rPr lang="en-US" sz="3200" dirty="0" err="1"/>
              <a:t>petropolitical</a:t>
            </a:r>
            <a:r>
              <a:rPr lang="en-US" sz="3200" dirty="0"/>
              <a:t> ideology and infrastructure persist, reproducing colonial &amp; </a:t>
            </a:r>
            <a:r>
              <a:rPr lang="en-US" sz="3200" dirty="0" err="1"/>
              <a:t>ecocidal</a:t>
            </a:r>
            <a:r>
              <a:rPr lang="en-US" sz="3200" dirty="0"/>
              <a:t> relations, unevenly but everywhere</a:t>
            </a:r>
          </a:p>
        </p:txBody>
      </p:sp>
      <p:pic>
        <p:nvPicPr>
          <p:cNvPr id="7" name="Picture Placeholder 4">
            <a:extLst>
              <a:ext uri="{FF2B5EF4-FFF2-40B4-BE49-F238E27FC236}">
                <a16:creationId xmlns:a16="http://schemas.microsoft.com/office/drawing/2014/main" id="{2ECE9EC6-5233-A644-A37E-AC85FC59121E}"/>
              </a:ext>
            </a:extLst>
          </p:cNvPr>
          <p:cNvPicPr>
            <a:picLocks noChangeAspect="1"/>
          </p:cNvPicPr>
          <p:nvPr/>
        </p:nvPicPr>
        <p:blipFill>
          <a:blip r:embed="rId2"/>
          <a:srcRect l="7122" r="7122"/>
          <a:stretch>
            <a:fillRect/>
          </a:stretch>
        </p:blipFill>
        <p:spPr>
          <a:xfrm>
            <a:off x="351833" y="2108385"/>
            <a:ext cx="5282376" cy="4171012"/>
          </a:xfrm>
          <a:prstGeom prst="rect">
            <a:avLst/>
          </a:prstGeom>
        </p:spPr>
      </p:pic>
      <p:pic>
        <p:nvPicPr>
          <p:cNvPr id="8" name="Picture 7" descr="IMG_0793.JPG">
            <a:extLst>
              <a:ext uri="{FF2B5EF4-FFF2-40B4-BE49-F238E27FC236}">
                <a16:creationId xmlns:a16="http://schemas.microsoft.com/office/drawing/2014/main" id="{6F2CC44B-7726-004E-92B3-9E3CA73C2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183" y="2015787"/>
            <a:ext cx="6059983" cy="4544987"/>
          </a:xfrm>
          <a:prstGeom prst="rect">
            <a:avLst/>
          </a:prstGeom>
        </p:spPr>
      </p:pic>
    </p:spTree>
    <p:extLst>
      <p:ext uri="{BB962C8B-B14F-4D97-AF65-F5344CB8AC3E}">
        <p14:creationId xmlns:p14="http://schemas.microsoft.com/office/powerpoint/2010/main" val="4030282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49CC-B0A2-9F42-8600-97672E719F92}"/>
              </a:ext>
            </a:extLst>
          </p:cNvPr>
          <p:cNvSpPr>
            <a:spLocks noGrp="1"/>
          </p:cNvSpPr>
          <p:nvPr>
            <p:ph type="ctrTitle"/>
          </p:nvPr>
        </p:nvSpPr>
        <p:spPr>
          <a:xfrm>
            <a:off x="5511114" y="135924"/>
            <a:ext cx="6680886" cy="3186188"/>
          </a:xfrm>
        </p:spPr>
        <p:txBody>
          <a:bodyPr>
            <a:normAutofit fontScale="90000"/>
          </a:bodyPr>
          <a:lstStyle/>
          <a:p>
            <a:r>
              <a:rPr lang="en-US" sz="4000" dirty="0"/>
              <a:t>There are basically two kinds of arguments that high energy productivity, consumption and economic growth are infinitely sustainable:</a:t>
            </a:r>
          </a:p>
        </p:txBody>
      </p:sp>
      <p:sp>
        <p:nvSpPr>
          <p:cNvPr id="3" name="Content Placeholder 2">
            <a:extLst>
              <a:ext uri="{FF2B5EF4-FFF2-40B4-BE49-F238E27FC236}">
                <a16:creationId xmlns:a16="http://schemas.microsoft.com/office/drawing/2014/main" id="{131EA2B8-63A3-6A41-98CA-3B1B9A8D27D5}"/>
              </a:ext>
            </a:extLst>
          </p:cNvPr>
          <p:cNvSpPr>
            <a:spLocks noGrp="1"/>
          </p:cNvSpPr>
          <p:nvPr>
            <p:ph type="subTitle" idx="1"/>
          </p:nvPr>
        </p:nvSpPr>
        <p:spPr>
          <a:xfrm>
            <a:off x="5758248" y="3535888"/>
            <a:ext cx="6433752" cy="2012295"/>
          </a:xfrm>
        </p:spPr>
        <p:txBody>
          <a:bodyPr>
            <a:noAutofit/>
          </a:bodyPr>
          <a:lstStyle/>
          <a:p>
            <a:pPr marL="285750" indent="-285750">
              <a:lnSpc>
                <a:spcPct val="100000"/>
              </a:lnSpc>
              <a:buFont typeface="Arial" panose="020B0604020202020204" pitchFamily="34" charset="0"/>
              <a:buChar char="•"/>
            </a:pPr>
            <a:r>
              <a:rPr lang="en-US" sz="2200" dirty="0"/>
              <a:t>Technological salvation (e.g., a we-get-to-have-it-all energy solution like nuclear fusion appears, combined with advances in materials science and recycling)</a:t>
            </a:r>
          </a:p>
          <a:p>
            <a:pPr marL="285750" indent="-285750">
              <a:lnSpc>
                <a:spcPct val="100000"/>
              </a:lnSpc>
              <a:buFont typeface="Arial" panose="020B0604020202020204" pitchFamily="34" charset="0"/>
              <a:buChar char="•"/>
            </a:pPr>
            <a:r>
              <a:rPr lang="en-US" sz="2200" dirty="0"/>
              <a:t>Decoupling and “green growth” (e.g., through efficiency gains and energy transition, economic development can increase without increasing environmental burden)</a:t>
            </a:r>
          </a:p>
        </p:txBody>
      </p:sp>
      <p:pic>
        <p:nvPicPr>
          <p:cNvPr id="5" name="Picture 4">
            <a:extLst>
              <a:ext uri="{FF2B5EF4-FFF2-40B4-BE49-F238E27FC236}">
                <a16:creationId xmlns:a16="http://schemas.microsoft.com/office/drawing/2014/main" id="{A3D50E9D-D835-8744-8FB0-1C7A2F34C30F}"/>
              </a:ext>
            </a:extLst>
          </p:cNvPr>
          <p:cNvPicPr>
            <a:picLocks noChangeAspect="1"/>
          </p:cNvPicPr>
          <p:nvPr/>
        </p:nvPicPr>
        <p:blipFill>
          <a:blip r:embed="rId2"/>
          <a:stretch>
            <a:fillRect/>
          </a:stretch>
        </p:blipFill>
        <p:spPr>
          <a:xfrm>
            <a:off x="208814" y="1277412"/>
            <a:ext cx="5080000" cy="4089400"/>
          </a:xfrm>
          <a:prstGeom prst="rect">
            <a:avLst/>
          </a:prstGeom>
        </p:spPr>
      </p:pic>
    </p:spTree>
    <p:extLst>
      <p:ext uri="{BB962C8B-B14F-4D97-AF65-F5344CB8AC3E}">
        <p14:creationId xmlns:p14="http://schemas.microsoft.com/office/powerpoint/2010/main" val="23740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B1F4-4521-8447-B7CF-4E5F28686939}"/>
              </a:ext>
            </a:extLst>
          </p:cNvPr>
          <p:cNvSpPr>
            <a:spLocks noGrp="1"/>
          </p:cNvSpPr>
          <p:nvPr>
            <p:ph type="ctrTitle"/>
          </p:nvPr>
        </p:nvSpPr>
        <p:spPr/>
        <p:txBody>
          <a:bodyPr/>
          <a:lstStyle/>
          <a:p>
            <a:r>
              <a:rPr lang="en-US" dirty="0"/>
              <a:t>decoupling</a:t>
            </a:r>
          </a:p>
        </p:txBody>
      </p:sp>
    </p:spTree>
    <p:extLst>
      <p:ext uri="{BB962C8B-B14F-4D97-AF65-F5344CB8AC3E}">
        <p14:creationId xmlns:p14="http://schemas.microsoft.com/office/powerpoint/2010/main" val="581437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9B93-F826-E046-909B-E2E9A11568F2}"/>
              </a:ext>
            </a:extLst>
          </p:cNvPr>
          <p:cNvSpPr>
            <a:spLocks noGrp="1"/>
          </p:cNvSpPr>
          <p:nvPr>
            <p:ph type="title"/>
          </p:nvPr>
        </p:nvSpPr>
        <p:spPr>
          <a:xfrm>
            <a:off x="506627" y="457200"/>
            <a:ext cx="10847173" cy="691978"/>
          </a:xfrm>
        </p:spPr>
        <p:txBody>
          <a:bodyPr>
            <a:normAutofit/>
          </a:bodyPr>
          <a:lstStyle/>
          <a:p>
            <a:r>
              <a:rPr lang="en-US" sz="3200" dirty="0"/>
              <a:t>Decoupling debunked!</a:t>
            </a:r>
          </a:p>
        </p:txBody>
      </p:sp>
      <p:sp>
        <p:nvSpPr>
          <p:cNvPr id="3" name="Content Placeholder 2">
            <a:extLst>
              <a:ext uri="{FF2B5EF4-FFF2-40B4-BE49-F238E27FC236}">
                <a16:creationId xmlns:a16="http://schemas.microsoft.com/office/drawing/2014/main" id="{433641A0-C043-B148-A6B4-A1AC6D5D25CA}"/>
              </a:ext>
            </a:extLst>
          </p:cNvPr>
          <p:cNvSpPr>
            <a:spLocks noGrp="1"/>
          </p:cNvSpPr>
          <p:nvPr>
            <p:ph idx="1"/>
          </p:nvPr>
        </p:nvSpPr>
        <p:spPr>
          <a:xfrm>
            <a:off x="506627" y="1383957"/>
            <a:ext cx="6952412" cy="5474043"/>
          </a:xfrm>
        </p:spPr>
        <p:txBody>
          <a:bodyPr>
            <a:normAutofit/>
          </a:bodyPr>
          <a:lstStyle/>
          <a:p>
            <a:pPr>
              <a:lnSpc>
                <a:spcPct val="110000"/>
              </a:lnSpc>
            </a:pPr>
            <a:r>
              <a:rPr lang="en-US" sz="1600" dirty="0"/>
              <a:t>Absolute vs relative decoupling (or, the problem of offshoring emissions)</a:t>
            </a:r>
          </a:p>
          <a:p>
            <a:pPr>
              <a:lnSpc>
                <a:spcPct val="110000"/>
              </a:lnSpc>
            </a:pPr>
            <a:r>
              <a:rPr lang="en-US" sz="1600" dirty="0"/>
              <a:t>Absolute decoupling is extremely difficult to accomplish and maintain</a:t>
            </a:r>
          </a:p>
          <a:p>
            <a:pPr algn="l">
              <a:lnSpc>
                <a:spcPct val="110000"/>
              </a:lnSpc>
            </a:pPr>
            <a:r>
              <a:rPr lang="en-US" sz="1600" b="0" i="0" u="none" strike="noStrike" dirty="0">
                <a:effectLst/>
              </a:rPr>
              <a:t>A major study </a:t>
            </a:r>
            <a:r>
              <a:rPr lang="en-US" sz="1600" b="0" i="0" u="sng" strike="noStrike" dirty="0">
                <a:effectLst/>
                <a:hlinkClick r:id="rId2">
                  <a:extLst>
                    <a:ext uri="{A12FA001-AC4F-418D-AE19-62706E023703}">
                      <ahyp:hlinkClr xmlns:ahyp="http://schemas.microsoft.com/office/drawing/2018/hyperlinkcolor" val="tx"/>
                    </a:ext>
                  </a:extLst>
                </a:hlinkClick>
              </a:rPr>
              <a:t>published</a:t>
            </a:r>
            <a:r>
              <a:rPr lang="en-US" sz="1600" b="0" i="0" u="none" strike="noStrike" dirty="0">
                <a:effectLst/>
              </a:rPr>
              <a:t> in 2021 that looked at both production- and consumption-based emissions from 2015 to 2018 in 116 mostly high-carbon national economies found that only 14 of them had been able to decouple GDP growth from both types of emissions growth. That might seem like progress, since a similar study published in 2012 found that zero countries had achieved decoupling. But the 2021 study also found that 22 countries that had managed to decouple between 2010 and 2015 had actually </a:t>
            </a:r>
            <a:r>
              <a:rPr lang="en-US" sz="1600" b="0" i="1" u="none" strike="noStrike" dirty="0">
                <a:effectLst/>
              </a:rPr>
              <a:t>recoupled</a:t>
            </a:r>
            <a:r>
              <a:rPr lang="en-US" sz="1600" b="0" i="0" u="none" strike="noStrike" dirty="0">
                <a:effectLst/>
              </a:rPr>
              <a:t> again after 2015</a:t>
            </a:r>
          </a:p>
          <a:p>
            <a:pPr algn="l">
              <a:lnSpc>
                <a:spcPct val="110000"/>
              </a:lnSpc>
            </a:pPr>
            <a:r>
              <a:rPr lang="en-US" sz="1600" dirty="0"/>
              <a:t>Jason Hickel (2020): “Absolute decoupling of GDP from emissions can be achieved simply by replacing fossil fuels with renewable energy; but this cannot be done quickly enough to respect carbon budgets for 1.5°C and 2°C if the economy continues to grow at usual rates. More growth means more energy demand, and more energy demand makes it all the more difficult to cover it with renewables in the short time we have left.”</a:t>
            </a:r>
          </a:p>
        </p:txBody>
      </p:sp>
      <p:pic>
        <p:nvPicPr>
          <p:cNvPr id="5" name="Picture 4">
            <a:extLst>
              <a:ext uri="{FF2B5EF4-FFF2-40B4-BE49-F238E27FC236}">
                <a16:creationId xmlns:a16="http://schemas.microsoft.com/office/drawing/2014/main" id="{3AAD48BD-6154-6040-B1E2-AB79B0EF3236}"/>
              </a:ext>
            </a:extLst>
          </p:cNvPr>
          <p:cNvPicPr>
            <a:picLocks noChangeAspect="1"/>
          </p:cNvPicPr>
          <p:nvPr/>
        </p:nvPicPr>
        <p:blipFill>
          <a:blip r:embed="rId3"/>
          <a:stretch>
            <a:fillRect/>
          </a:stretch>
        </p:blipFill>
        <p:spPr>
          <a:xfrm>
            <a:off x="8817428" y="2484149"/>
            <a:ext cx="3196574" cy="2485646"/>
          </a:xfrm>
          <a:prstGeom prst="rect">
            <a:avLst/>
          </a:prstGeom>
        </p:spPr>
      </p:pic>
    </p:spTree>
    <p:extLst>
      <p:ext uri="{BB962C8B-B14F-4D97-AF65-F5344CB8AC3E}">
        <p14:creationId xmlns:p14="http://schemas.microsoft.com/office/powerpoint/2010/main" val="352012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B1F4-4521-8447-B7CF-4E5F28686939}"/>
              </a:ext>
            </a:extLst>
          </p:cNvPr>
          <p:cNvSpPr>
            <a:spLocks noGrp="1"/>
          </p:cNvSpPr>
          <p:nvPr>
            <p:ph type="ctrTitle"/>
          </p:nvPr>
        </p:nvSpPr>
        <p:spPr/>
        <p:txBody>
          <a:bodyPr/>
          <a:lstStyle/>
          <a:p>
            <a:r>
              <a:rPr lang="en-US" dirty="0"/>
              <a:t>degrowth</a:t>
            </a:r>
          </a:p>
        </p:txBody>
      </p:sp>
    </p:spTree>
    <p:extLst>
      <p:ext uri="{BB962C8B-B14F-4D97-AF65-F5344CB8AC3E}">
        <p14:creationId xmlns:p14="http://schemas.microsoft.com/office/powerpoint/2010/main" val="85636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7623-F0DD-4E40-8CD8-C012F1040DF5}"/>
              </a:ext>
            </a:extLst>
          </p:cNvPr>
          <p:cNvSpPr>
            <a:spLocks noGrp="1"/>
          </p:cNvSpPr>
          <p:nvPr>
            <p:ph type="title"/>
          </p:nvPr>
        </p:nvSpPr>
        <p:spPr>
          <a:xfrm>
            <a:off x="568411" y="365125"/>
            <a:ext cx="10785389" cy="1325563"/>
          </a:xfrm>
        </p:spPr>
        <p:txBody>
          <a:bodyPr>
            <a:noAutofit/>
          </a:bodyPr>
          <a:lstStyle/>
          <a:p>
            <a:pPr algn="ctr"/>
            <a:r>
              <a:rPr lang="en-US" sz="3200" dirty="0"/>
              <a:t>Degrowth emerges conceptually in response to </a:t>
            </a:r>
            <a:br>
              <a:rPr lang="en-US" sz="3200" dirty="0"/>
            </a:br>
            <a:r>
              <a:rPr lang="en-US" sz="3200" dirty="0"/>
              <a:t>the Club of Rome’s Limits of Growth report in 1972 </a:t>
            </a:r>
          </a:p>
        </p:txBody>
      </p:sp>
      <p:pic>
        <p:nvPicPr>
          <p:cNvPr id="5" name="Content Placeholder 4">
            <a:extLst>
              <a:ext uri="{FF2B5EF4-FFF2-40B4-BE49-F238E27FC236}">
                <a16:creationId xmlns:a16="http://schemas.microsoft.com/office/drawing/2014/main" id="{AD954523-2B89-C940-BFD6-28C2FD3048AE}"/>
              </a:ext>
            </a:extLst>
          </p:cNvPr>
          <p:cNvPicPr>
            <a:picLocks noGrp="1" noChangeAspect="1"/>
          </p:cNvPicPr>
          <p:nvPr>
            <p:ph sz="half" idx="1"/>
          </p:nvPr>
        </p:nvPicPr>
        <p:blipFill>
          <a:blip r:embed="rId2"/>
          <a:stretch>
            <a:fillRect/>
          </a:stretch>
        </p:blipFill>
        <p:spPr>
          <a:xfrm>
            <a:off x="1873214" y="1825625"/>
            <a:ext cx="3111571" cy="4351338"/>
          </a:xfrm>
        </p:spPr>
      </p:pic>
      <p:pic>
        <p:nvPicPr>
          <p:cNvPr id="6" name="Content Placeholder 5">
            <a:extLst>
              <a:ext uri="{FF2B5EF4-FFF2-40B4-BE49-F238E27FC236}">
                <a16:creationId xmlns:a16="http://schemas.microsoft.com/office/drawing/2014/main" id="{13D03D01-6D0B-A54C-B10F-BA5572684A0C}"/>
              </a:ext>
            </a:extLst>
          </p:cNvPr>
          <p:cNvPicPr>
            <a:picLocks noGrp="1" noChangeAspect="1"/>
          </p:cNvPicPr>
          <p:nvPr>
            <p:ph sz="half" idx="2"/>
          </p:nvPr>
        </p:nvPicPr>
        <p:blipFill>
          <a:blip r:embed="rId3"/>
          <a:stretch>
            <a:fillRect/>
          </a:stretch>
        </p:blipFill>
        <p:spPr>
          <a:xfrm>
            <a:off x="5984112" y="2229632"/>
            <a:ext cx="5208844" cy="3507288"/>
          </a:xfrm>
        </p:spPr>
      </p:pic>
    </p:spTree>
    <p:extLst>
      <p:ext uri="{BB962C8B-B14F-4D97-AF65-F5344CB8AC3E}">
        <p14:creationId xmlns:p14="http://schemas.microsoft.com/office/powerpoint/2010/main" val="345099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778E-4EBB-3341-AE34-3A860C5687EB}"/>
              </a:ext>
            </a:extLst>
          </p:cNvPr>
          <p:cNvSpPr>
            <a:spLocks noGrp="1"/>
          </p:cNvSpPr>
          <p:nvPr>
            <p:ph type="title"/>
          </p:nvPr>
        </p:nvSpPr>
        <p:spPr/>
        <p:txBody>
          <a:bodyPr/>
          <a:lstStyle/>
          <a:p>
            <a:r>
              <a:rPr lang="en-US" dirty="0"/>
              <a:t>Limits to Growth (1972) revisited</a:t>
            </a:r>
          </a:p>
        </p:txBody>
      </p:sp>
      <p:pic>
        <p:nvPicPr>
          <p:cNvPr id="3" name="Content Placeholder 2">
            <a:extLst>
              <a:ext uri="{FF2B5EF4-FFF2-40B4-BE49-F238E27FC236}">
                <a16:creationId xmlns:a16="http://schemas.microsoft.com/office/drawing/2014/main" id="{66784F84-2926-3A4D-AF26-1F4998C9B542}"/>
              </a:ext>
            </a:extLst>
          </p:cNvPr>
          <p:cNvPicPr>
            <a:picLocks noGrp="1" noChangeAspect="1"/>
          </p:cNvPicPr>
          <p:nvPr>
            <p:ph sz="half" idx="1"/>
          </p:nvPr>
        </p:nvPicPr>
        <p:blipFill>
          <a:blip r:embed="rId2"/>
          <a:stretch>
            <a:fillRect/>
          </a:stretch>
        </p:blipFill>
        <p:spPr>
          <a:xfrm>
            <a:off x="1287594" y="1825625"/>
            <a:ext cx="4282812" cy="4351338"/>
          </a:xfrm>
        </p:spPr>
      </p:pic>
      <p:sp>
        <p:nvSpPr>
          <p:cNvPr id="5" name="Content Placeholder 4">
            <a:extLst>
              <a:ext uri="{FF2B5EF4-FFF2-40B4-BE49-F238E27FC236}">
                <a16:creationId xmlns:a16="http://schemas.microsoft.com/office/drawing/2014/main" id="{E612C91D-4BD1-4C49-8CF4-7208B4EAD4C7}"/>
              </a:ext>
            </a:extLst>
          </p:cNvPr>
          <p:cNvSpPr>
            <a:spLocks noGrp="1"/>
          </p:cNvSpPr>
          <p:nvPr>
            <p:ph sz="half" idx="2"/>
          </p:nvPr>
        </p:nvSpPr>
        <p:spPr>
          <a:xfrm>
            <a:off x="6172200" y="1825624"/>
            <a:ext cx="5817742" cy="4821755"/>
          </a:xfrm>
        </p:spPr>
        <p:txBody>
          <a:bodyPr>
            <a:normAutofit fontScale="85000" lnSpcReduction="20000"/>
          </a:bodyPr>
          <a:lstStyle/>
          <a:p>
            <a:r>
              <a:rPr lang="en-US" dirty="0"/>
              <a:t>“</a:t>
            </a:r>
            <a:r>
              <a:rPr lang="en-US" b="0" i="0" u="none" strike="noStrike" dirty="0">
                <a:effectLst/>
              </a:rPr>
              <a:t>If the present growth trends in world population, industrialization, pollution, food production, and resource depletion continue unchanged, the limits to growth on this planet will be reached sometime within the next one hundred years. The most probable result will be a rather sudden and uncontrollable decline in both population and industrial capacity.”</a:t>
            </a:r>
          </a:p>
          <a:p>
            <a:endParaRPr lang="en-US" dirty="0"/>
          </a:p>
          <a:p>
            <a:r>
              <a:rPr lang="en-US" dirty="0"/>
              <a:t>The original study predicted crisis through resource depletion. Revised modeling predicted pollution as an equivalently important concern (e.g. plastic waste, greenhouse gas emissions)</a:t>
            </a:r>
          </a:p>
        </p:txBody>
      </p:sp>
    </p:spTree>
    <p:extLst>
      <p:ext uri="{BB962C8B-B14F-4D97-AF65-F5344CB8AC3E}">
        <p14:creationId xmlns:p14="http://schemas.microsoft.com/office/powerpoint/2010/main" val="11047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C89C-14DF-6B47-9282-81229B1943BD}"/>
              </a:ext>
            </a:extLst>
          </p:cNvPr>
          <p:cNvSpPr>
            <a:spLocks noGrp="1"/>
          </p:cNvSpPr>
          <p:nvPr>
            <p:ph type="title"/>
          </p:nvPr>
        </p:nvSpPr>
        <p:spPr>
          <a:xfrm>
            <a:off x="1253330" y="345989"/>
            <a:ext cx="10100469" cy="1344699"/>
          </a:xfrm>
        </p:spPr>
        <p:txBody>
          <a:bodyPr>
            <a:normAutofit/>
          </a:bodyPr>
          <a:lstStyle/>
          <a:p>
            <a:r>
              <a:rPr lang="en-US" sz="4000" dirty="0"/>
              <a:t>André </a:t>
            </a:r>
            <a:r>
              <a:rPr lang="en-US" sz="4000" dirty="0" err="1"/>
              <a:t>Gorz</a:t>
            </a:r>
            <a:r>
              <a:rPr lang="en-US" sz="4000" dirty="0"/>
              <a:t> coins the term “</a:t>
            </a:r>
            <a:r>
              <a:rPr lang="en-US" sz="4000" dirty="0" err="1"/>
              <a:t>décroissance</a:t>
            </a:r>
            <a:r>
              <a:rPr lang="en-US" sz="4000" dirty="0"/>
              <a:t>”</a:t>
            </a:r>
          </a:p>
        </p:txBody>
      </p:sp>
      <p:pic>
        <p:nvPicPr>
          <p:cNvPr id="5" name="Content Placeholder 4">
            <a:extLst>
              <a:ext uri="{FF2B5EF4-FFF2-40B4-BE49-F238E27FC236}">
                <a16:creationId xmlns:a16="http://schemas.microsoft.com/office/drawing/2014/main" id="{09CEF6A4-FB65-E145-A5F3-42127736836A}"/>
              </a:ext>
            </a:extLst>
          </p:cNvPr>
          <p:cNvPicPr>
            <a:picLocks noGrp="1" noChangeAspect="1"/>
          </p:cNvPicPr>
          <p:nvPr>
            <p:ph sz="half" idx="1"/>
          </p:nvPr>
        </p:nvPicPr>
        <p:blipFill>
          <a:blip r:embed="rId2"/>
          <a:stretch>
            <a:fillRect/>
          </a:stretch>
        </p:blipFill>
        <p:spPr>
          <a:xfrm>
            <a:off x="1253331" y="1825625"/>
            <a:ext cx="4351338" cy="4351338"/>
          </a:xfrm>
        </p:spPr>
      </p:pic>
      <p:sp>
        <p:nvSpPr>
          <p:cNvPr id="4" name="Content Placeholder 3">
            <a:extLst>
              <a:ext uri="{FF2B5EF4-FFF2-40B4-BE49-F238E27FC236}">
                <a16:creationId xmlns:a16="http://schemas.microsoft.com/office/drawing/2014/main" id="{190F82DE-4DE9-944C-81FF-D214F37DA128}"/>
              </a:ext>
            </a:extLst>
          </p:cNvPr>
          <p:cNvSpPr>
            <a:spLocks noGrp="1"/>
          </p:cNvSpPr>
          <p:nvPr>
            <p:ph sz="half" idx="2"/>
          </p:nvPr>
        </p:nvSpPr>
        <p:spPr/>
        <p:txBody>
          <a:bodyPr/>
          <a:lstStyle/>
          <a:p>
            <a:r>
              <a:rPr lang="en-US" dirty="0">
                <a:solidFill>
                  <a:srgbClr val="FF0000"/>
                </a:solidFill>
              </a:rPr>
              <a:t>What is it we want? </a:t>
            </a:r>
            <a:r>
              <a:rPr lang="en-US" dirty="0"/>
              <a:t>“a capitalism adapted to ecological constraints; or a social, economic, and cultural revolution that abolishes the constraints of capitalism and, in so doing, establishes a new relationship between the individual and society and between people and nature? Reform or revolution?” </a:t>
            </a:r>
          </a:p>
        </p:txBody>
      </p:sp>
    </p:spTree>
    <p:extLst>
      <p:ext uri="{BB962C8B-B14F-4D97-AF65-F5344CB8AC3E}">
        <p14:creationId xmlns:p14="http://schemas.microsoft.com/office/powerpoint/2010/main" val="204634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p:txBody>
          <a:bodyPr/>
          <a:lstStyle/>
          <a:p>
            <a:r>
              <a:rPr lang="en-US" dirty="0"/>
              <a:t>PRIMARY GOAL</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p:txBody>
          <a:bodyPr/>
          <a:lstStyle/>
          <a:p>
            <a:r>
              <a:rPr lang="en-US" dirty="0"/>
              <a:t>Annual revenue growth</a:t>
            </a:r>
          </a:p>
        </p:txBody>
      </p:sp>
    </p:spTree>
    <p:extLst>
      <p:ext uri="{BB962C8B-B14F-4D97-AF65-F5344CB8AC3E}">
        <p14:creationId xmlns:p14="http://schemas.microsoft.com/office/powerpoint/2010/main" val="379728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FB8D61-ED4E-4846-BCAA-235F5D6802D0}"/>
              </a:ext>
            </a:extLst>
          </p:cNvPr>
          <p:cNvSpPr>
            <a:spLocks noGrp="1"/>
          </p:cNvSpPr>
          <p:nvPr>
            <p:ph idx="1"/>
          </p:nvPr>
        </p:nvSpPr>
        <p:spPr>
          <a:xfrm>
            <a:off x="5183188" y="263047"/>
            <a:ext cx="6829272" cy="6400800"/>
          </a:xfrm>
        </p:spPr>
        <p:txBody>
          <a:bodyPr>
            <a:normAutofit/>
          </a:bodyPr>
          <a:lstStyle/>
          <a:p>
            <a:r>
              <a:rPr lang="en-US" sz="2000" dirty="0" err="1"/>
              <a:t>Gorz</a:t>
            </a:r>
            <a:r>
              <a:rPr lang="en-US" sz="2000" dirty="0"/>
              <a:t> termed this constant process of dispossession through innovation the </a:t>
            </a:r>
            <a:r>
              <a:rPr lang="en-US" sz="2000" dirty="0">
                <a:solidFill>
                  <a:srgbClr val="FF0000"/>
                </a:solidFill>
              </a:rPr>
              <a:t>“poverty of affluence” </a:t>
            </a:r>
            <a:r>
              <a:rPr lang="en-US" sz="2000" dirty="0"/>
              <a:t>and argued that to break with the “ideology of growth”, a society would first have to affirm a set of values opposed to hierarchy and privilege.  </a:t>
            </a:r>
            <a:r>
              <a:rPr lang="en-US" sz="2000" dirty="0" err="1"/>
              <a:t>Gorz</a:t>
            </a:r>
            <a:r>
              <a:rPr lang="en-US" sz="2000" dirty="0"/>
              <a:t> imagined the world of </a:t>
            </a:r>
            <a:r>
              <a:rPr lang="en-US" sz="2000" dirty="0" err="1"/>
              <a:t>décroissance</a:t>
            </a:r>
            <a:r>
              <a:rPr lang="en-US" sz="2000" dirty="0"/>
              <a:t> as one defined by universally available highly durable goods, beautiful public dwellings and transportation, a twenty-hour work week focused on providing essential needs for all, with the remaining time left over for creative self-realization. </a:t>
            </a:r>
            <a:r>
              <a:rPr lang="en-US" sz="2000" dirty="0">
                <a:solidFill>
                  <a:srgbClr val="FF0000"/>
                </a:solidFill>
              </a:rPr>
              <a:t>This vision was, for </a:t>
            </a:r>
            <a:r>
              <a:rPr lang="en-US" sz="2000" dirty="0" err="1">
                <a:solidFill>
                  <a:srgbClr val="FF0000"/>
                </a:solidFill>
              </a:rPr>
              <a:t>Gorz</a:t>
            </a:r>
            <a:r>
              <a:rPr lang="en-US" sz="2000" dirty="0">
                <a:solidFill>
                  <a:srgbClr val="FF0000"/>
                </a:solidFill>
              </a:rPr>
              <a:t>, not utopian but rather a matter of “ecological realism” that called for active diminishment and slowing down of the pulse of modernity: </a:t>
            </a:r>
            <a:r>
              <a:rPr lang="en-US" sz="2000" dirty="0"/>
              <a:t>“The point is not to refrain from consuming more and more, but to consume less and less—there is no other way of conserving the available reserves for future generations.” </a:t>
            </a:r>
          </a:p>
          <a:p>
            <a:r>
              <a:rPr lang="en-US" sz="2000" dirty="0" err="1"/>
              <a:t>Gorzian</a:t>
            </a:r>
            <a:r>
              <a:rPr lang="en-US" sz="2000" dirty="0"/>
              <a:t> ideas resonate in much contemporary degrowth thinking, particularly the work of Japanese Marxian philosopher </a:t>
            </a:r>
            <a:r>
              <a:rPr lang="en-US" sz="2000" dirty="0" err="1"/>
              <a:t>Kōhei</a:t>
            </a:r>
            <a:r>
              <a:rPr lang="en-US" sz="2000" dirty="0"/>
              <a:t> </a:t>
            </a:r>
            <a:r>
              <a:rPr lang="en-US" sz="2000" dirty="0" err="1"/>
              <a:t>Saitō</a:t>
            </a:r>
            <a:r>
              <a:rPr lang="en-US" sz="2000" dirty="0"/>
              <a:t> who argues for the path of “</a:t>
            </a:r>
            <a:r>
              <a:rPr lang="en-US" sz="2000" dirty="0">
                <a:solidFill>
                  <a:srgbClr val="FF0000"/>
                </a:solidFill>
              </a:rPr>
              <a:t>degrowth communism</a:t>
            </a:r>
            <a:r>
              <a:rPr lang="en-US" sz="2000" dirty="0"/>
              <a:t>” via open technologies and cooperative organization. </a:t>
            </a:r>
            <a:r>
              <a:rPr lang="en-US" sz="2000" dirty="0" err="1"/>
              <a:t>Saitō</a:t>
            </a:r>
            <a:r>
              <a:rPr lang="en-US" sz="2000" dirty="0"/>
              <a:t> argues that degrowth communism will permit </a:t>
            </a:r>
            <a:r>
              <a:rPr lang="en-US" sz="2000" dirty="0">
                <a:solidFill>
                  <a:srgbClr val="FF0000"/>
                </a:solidFill>
              </a:rPr>
              <a:t>radical abundance</a:t>
            </a:r>
            <a:endParaRPr lang="en-US" sz="2000" dirty="0"/>
          </a:p>
        </p:txBody>
      </p:sp>
      <p:sp>
        <p:nvSpPr>
          <p:cNvPr id="4" name="Text Placeholder 3">
            <a:extLst>
              <a:ext uri="{FF2B5EF4-FFF2-40B4-BE49-F238E27FC236}">
                <a16:creationId xmlns:a16="http://schemas.microsoft.com/office/drawing/2014/main" id="{C15DB028-0E68-104F-971A-A94331EB0B51}"/>
              </a:ext>
            </a:extLst>
          </p:cNvPr>
          <p:cNvSpPr>
            <a:spLocks noGrp="1"/>
          </p:cNvSpPr>
          <p:nvPr>
            <p:ph type="body" sz="half" idx="2"/>
          </p:nvPr>
        </p:nvSpPr>
        <p:spPr>
          <a:xfrm>
            <a:off x="0" y="1709057"/>
            <a:ext cx="5073041" cy="5148941"/>
          </a:xfrm>
        </p:spPr>
        <p:txBody>
          <a:bodyPr>
            <a:noAutofit/>
          </a:bodyPr>
          <a:lstStyle/>
          <a:p>
            <a:r>
              <a:rPr lang="en-US" sz="2000" dirty="0" err="1"/>
              <a:t>Gorz</a:t>
            </a:r>
            <a:r>
              <a:rPr lang="en-US" sz="2000" dirty="0"/>
              <a:t> preferred revolution because he viewed the growth orientation of capitalist society as inherent to its operation. Capitalism utilizes scarcity as a means for reproducing social inequality and preserving hierarchy in its class structure. New technological achievements and luxuries enjoyed first only by the elite attract the desires of the masses toward them. As the masses gain access to old luxuries, new unattainable luxuries develop to replace them. This treadmill of luxury means that no universal “good life” will ever be enjoyed in a capitalist society no matter its productive powers or accumulation of useful things</a:t>
            </a:r>
            <a:r>
              <a:rPr lang="en-US" sz="2000" dirty="0">
                <a:solidFill>
                  <a:srgbClr val="FF0000"/>
                </a:solidFill>
              </a:rPr>
              <a:t>—"the mainspring of growth is this generalized forward flight, stimulated by a deliberately sustained system of inequalities.” </a:t>
            </a:r>
          </a:p>
        </p:txBody>
      </p:sp>
      <p:pic>
        <p:nvPicPr>
          <p:cNvPr id="6" name="Picture 5">
            <a:extLst>
              <a:ext uri="{FF2B5EF4-FFF2-40B4-BE49-F238E27FC236}">
                <a16:creationId xmlns:a16="http://schemas.microsoft.com/office/drawing/2014/main" id="{5DB839DB-14DF-B54B-83F3-43BFB5B18079}"/>
              </a:ext>
            </a:extLst>
          </p:cNvPr>
          <p:cNvPicPr>
            <a:picLocks noChangeAspect="1"/>
          </p:cNvPicPr>
          <p:nvPr/>
        </p:nvPicPr>
        <p:blipFill>
          <a:blip r:embed="rId2"/>
          <a:stretch>
            <a:fillRect/>
          </a:stretch>
        </p:blipFill>
        <p:spPr>
          <a:xfrm>
            <a:off x="1585028" y="352499"/>
            <a:ext cx="2082524" cy="1151430"/>
          </a:xfrm>
          <a:prstGeom prst="rect">
            <a:avLst/>
          </a:prstGeom>
        </p:spPr>
      </p:pic>
    </p:spTree>
    <p:extLst>
      <p:ext uri="{BB962C8B-B14F-4D97-AF65-F5344CB8AC3E}">
        <p14:creationId xmlns:p14="http://schemas.microsoft.com/office/powerpoint/2010/main" val="37277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6C669-5C94-5F4D-B3EF-3839F65598F8}"/>
              </a:ext>
            </a:extLst>
          </p:cNvPr>
          <p:cNvSpPr>
            <a:spLocks noGrp="1"/>
          </p:cNvSpPr>
          <p:nvPr>
            <p:ph sz="half" idx="1"/>
          </p:nvPr>
        </p:nvSpPr>
        <p:spPr>
          <a:xfrm>
            <a:off x="2089950" y="381965"/>
            <a:ext cx="4771181" cy="2731938"/>
          </a:xfrm>
        </p:spPr>
        <p:txBody>
          <a:bodyPr>
            <a:normAutofit fontScale="70000" lnSpcReduction="20000"/>
          </a:bodyPr>
          <a:lstStyle/>
          <a:p>
            <a:pPr marL="0" indent="0">
              <a:buNone/>
            </a:pPr>
            <a:r>
              <a:rPr lang="en-US" dirty="0"/>
              <a:t>In recent years, degrowth has moved from a fringe theoretical interest to serious consideration in the post-neoliberal transformation of economics. What is sometimes called “ecological economics” is undergoing its own growth revolution including important interventions by Kate Raworth (2018) on </a:t>
            </a:r>
            <a:r>
              <a:rPr lang="en-US" dirty="0" err="1"/>
              <a:t>doughtnut</a:t>
            </a:r>
            <a:r>
              <a:rPr lang="en-US" dirty="0"/>
              <a:t> economics and </a:t>
            </a:r>
            <a:r>
              <a:rPr lang="en-US" dirty="0" err="1"/>
              <a:t>Giorgis</a:t>
            </a:r>
            <a:r>
              <a:rPr lang="en-US" dirty="0"/>
              <a:t> </a:t>
            </a:r>
            <a:r>
              <a:rPr lang="en-US" dirty="0" err="1"/>
              <a:t>Kallis</a:t>
            </a:r>
            <a:r>
              <a:rPr lang="en-US" dirty="0"/>
              <a:t> (2018) and </a:t>
            </a:r>
            <a:r>
              <a:rPr lang="en-US" dirty="0" err="1"/>
              <a:t>Timothée</a:t>
            </a:r>
            <a:r>
              <a:rPr lang="en-US" dirty="0"/>
              <a:t> </a:t>
            </a:r>
            <a:r>
              <a:rPr lang="en-US" dirty="0" err="1"/>
              <a:t>Parrique</a:t>
            </a:r>
            <a:r>
              <a:rPr lang="en-US" dirty="0"/>
              <a:t> (2022) on theorizing degrowth as an active program of civilizational transition. </a:t>
            </a:r>
          </a:p>
        </p:txBody>
      </p:sp>
      <p:pic>
        <p:nvPicPr>
          <p:cNvPr id="6" name="Content Placeholder 5">
            <a:extLst>
              <a:ext uri="{FF2B5EF4-FFF2-40B4-BE49-F238E27FC236}">
                <a16:creationId xmlns:a16="http://schemas.microsoft.com/office/drawing/2014/main" id="{897AD65D-7CB6-654E-A1EF-98375BE7A707}"/>
              </a:ext>
            </a:extLst>
          </p:cNvPr>
          <p:cNvPicPr>
            <a:picLocks noGrp="1" noChangeAspect="1"/>
          </p:cNvPicPr>
          <p:nvPr>
            <p:ph sz="half" idx="2"/>
          </p:nvPr>
        </p:nvPicPr>
        <p:blipFill>
          <a:blip r:embed="rId2"/>
          <a:stretch>
            <a:fillRect/>
          </a:stretch>
        </p:blipFill>
        <p:spPr>
          <a:xfrm>
            <a:off x="6861131" y="128288"/>
            <a:ext cx="4664901" cy="6601424"/>
          </a:xfrm>
        </p:spPr>
      </p:pic>
      <p:pic>
        <p:nvPicPr>
          <p:cNvPr id="2" name="Picture 1">
            <a:extLst>
              <a:ext uri="{FF2B5EF4-FFF2-40B4-BE49-F238E27FC236}">
                <a16:creationId xmlns:a16="http://schemas.microsoft.com/office/drawing/2014/main" id="{69034835-E51B-E840-9B50-157F517D1BC0}"/>
              </a:ext>
            </a:extLst>
          </p:cNvPr>
          <p:cNvPicPr>
            <a:picLocks noChangeAspect="1"/>
          </p:cNvPicPr>
          <p:nvPr/>
        </p:nvPicPr>
        <p:blipFill>
          <a:blip r:embed="rId3"/>
          <a:stretch>
            <a:fillRect/>
          </a:stretch>
        </p:blipFill>
        <p:spPr>
          <a:xfrm>
            <a:off x="272270" y="534429"/>
            <a:ext cx="1696720" cy="2579473"/>
          </a:xfrm>
          <a:prstGeom prst="rect">
            <a:avLst/>
          </a:prstGeom>
        </p:spPr>
      </p:pic>
      <p:pic>
        <p:nvPicPr>
          <p:cNvPr id="5" name="Picture 4">
            <a:extLst>
              <a:ext uri="{FF2B5EF4-FFF2-40B4-BE49-F238E27FC236}">
                <a16:creationId xmlns:a16="http://schemas.microsoft.com/office/drawing/2014/main" id="{07B92E61-3B73-024E-AA6F-08BF6AA3AF7D}"/>
              </a:ext>
            </a:extLst>
          </p:cNvPr>
          <p:cNvPicPr>
            <a:picLocks noChangeAspect="1"/>
          </p:cNvPicPr>
          <p:nvPr/>
        </p:nvPicPr>
        <p:blipFill>
          <a:blip r:embed="rId4"/>
          <a:stretch>
            <a:fillRect/>
          </a:stretch>
        </p:blipFill>
        <p:spPr>
          <a:xfrm>
            <a:off x="2089950" y="3113902"/>
            <a:ext cx="4664902" cy="3615299"/>
          </a:xfrm>
          <a:prstGeom prst="rect">
            <a:avLst/>
          </a:prstGeom>
        </p:spPr>
      </p:pic>
      <p:pic>
        <p:nvPicPr>
          <p:cNvPr id="7" name="Picture 6">
            <a:extLst>
              <a:ext uri="{FF2B5EF4-FFF2-40B4-BE49-F238E27FC236}">
                <a16:creationId xmlns:a16="http://schemas.microsoft.com/office/drawing/2014/main" id="{49DF6FA7-A387-8A48-B49D-CA6B06EED2DC}"/>
              </a:ext>
            </a:extLst>
          </p:cNvPr>
          <p:cNvPicPr>
            <a:picLocks noChangeAspect="1"/>
          </p:cNvPicPr>
          <p:nvPr/>
        </p:nvPicPr>
        <p:blipFill>
          <a:blip r:embed="rId5"/>
          <a:stretch>
            <a:fillRect/>
          </a:stretch>
        </p:blipFill>
        <p:spPr>
          <a:xfrm>
            <a:off x="204451" y="3429000"/>
            <a:ext cx="1832359" cy="2767914"/>
          </a:xfrm>
          <a:prstGeom prst="rect">
            <a:avLst/>
          </a:prstGeom>
        </p:spPr>
      </p:pic>
    </p:spTree>
    <p:extLst>
      <p:ext uri="{BB962C8B-B14F-4D97-AF65-F5344CB8AC3E}">
        <p14:creationId xmlns:p14="http://schemas.microsoft.com/office/powerpoint/2010/main" val="478598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7F139-7F8A-E247-9603-903366C07407}"/>
              </a:ext>
            </a:extLst>
          </p:cNvPr>
          <p:cNvSpPr>
            <a:spLocks noGrp="1"/>
          </p:cNvSpPr>
          <p:nvPr>
            <p:ph type="title"/>
          </p:nvPr>
        </p:nvSpPr>
        <p:spPr>
          <a:xfrm>
            <a:off x="1556951" y="578733"/>
            <a:ext cx="10330249" cy="1111955"/>
          </a:xfrm>
        </p:spPr>
        <p:txBody>
          <a:bodyPr>
            <a:normAutofit/>
          </a:bodyPr>
          <a:lstStyle/>
          <a:p>
            <a:r>
              <a:rPr lang="en-US" sz="4000" dirty="0"/>
              <a:t>Decolonizing degrowth</a:t>
            </a:r>
          </a:p>
        </p:txBody>
      </p:sp>
      <p:sp>
        <p:nvSpPr>
          <p:cNvPr id="3" name="Content Placeholder 2">
            <a:extLst>
              <a:ext uri="{FF2B5EF4-FFF2-40B4-BE49-F238E27FC236}">
                <a16:creationId xmlns:a16="http://schemas.microsoft.com/office/drawing/2014/main" id="{D9BE6E3D-F376-104E-8967-92324E25FA46}"/>
              </a:ext>
            </a:extLst>
          </p:cNvPr>
          <p:cNvSpPr>
            <a:spLocks noGrp="1"/>
          </p:cNvSpPr>
          <p:nvPr>
            <p:ph sz="half" idx="1"/>
          </p:nvPr>
        </p:nvSpPr>
        <p:spPr>
          <a:xfrm>
            <a:off x="1556951" y="1952368"/>
            <a:ext cx="9284325" cy="4465663"/>
          </a:xfrm>
        </p:spPr>
        <p:txBody>
          <a:bodyPr>
            <a:normAutofit fontScale="77500" lnSpcReduction="20000"/>
          </a:bodyPr>
          <a:lstStyle/>
          <a:p>
            <a:pPr marL="0" indent="0">
              <a:buNone/>
            </a:pPr>
            <a:r>
              <a:rPr lang="en-US" dirty="0"/>
              <a:t>Degrowth sometimes has a white male savior vibe to it. But it is encouraging to see that political movements centering degrowth principles are forming and that they are beginning to recognize, respect and center the pathbreaking work of </a:t>
            </a:r>
            <a:r>
              <a:rPr lang="en-US" dirty="0">
                <a:solidFill>
                  <a:srgbClr val="FF0000"/>
                </a:solidFill>
              </a:rPr>
              <a:t>Black, Indigenous</a:t>
            </a:r>
            <a:r>
              <a:rPr lang="en-US" dirty="0"/>
              <a:t> and </a:t>
            </a:r>
            <a:r>
              <a:rPr lang="en-US" dirty="0">
                <a:solidFill>
                  <a:srgbClr val="FF0000"/>
                </a:solidFill>
              </a:rPr>
              <a:t>Ecofeminist</a:t>
            </a:r>
            <a:r>
              <a:rPr lang="en-US" dirty="0"/>
              <a:t> critiques of growth and settler colonialism (Bianchi 2012, </a:t>
            </a:r>
            <a:r>
              <a:rPr lang="en-US" dirty="0" err="1"/>
              <a:t>Bauhardt</a:t>
            </a:r>
            <a:r>
              <a:rPr lang="en-US" dirty="0"/>
              <a:t> 2014). As Bianchi argues, “Given, in fact, that economic growth is not a neutral process with regard to gender, the degrowth project cannot avoid investigating in depth the relationship between patriarchy and capitalism.” </a:t>
            </a:r>
            <a:r>
              <a:rPr lang="en-US" dirty="0">
                <a:solidFill>
                  <a:srgbClr val="FF0000"/>
                </a:solidFill>
              </a:rPr>
              <a:t>Growth ideology is enabled, fundamentally, by the resilience of women’s caring labor that is constantly exploited as an infrastructure for extractive practices. </a:t>
            </a:r>
            <a:r>
              <a:rPr lang="en-US" dirty="0" err="1"/>
              <a:t>Bauhardt</a:t>
            </a:r>
            <a:r>
              <a:rPr lang="en-US" dirty="0"/>
              <a:t> writes that ecofeminism reframes the growth crisis “as the finiteness of natural resources as well as the finiteness of women’s caring labor.” Ecofeminism has also proposed a solidarity economy as the core of a </a:t>
            </a:r>
            <a:r>
              <a:rPr lang="en-US" dirty="0" err="1"/>
              <a:t>postcapitalist</a:t>
            </a:r>
            <a:r>
              <a:rPr lang="en-US" dirty="0"/>
              <a:t> politics (Gibson-Graham 2006, </a:t>
            </a:r>
            <a:r>
              <a:rPr lang="en-US" dirty="0" err="1"/>
              <a:t>Plumwood</a:t>
            </a:r>
            <a:r>
              <a:rPr lang="en-US" dirty="0"/>
              <a:t> 1994, Warren 1994 ). This solidarity model clearly intersects with the politics of the “Red Deal” (The Red Nation, 2021) which promotes direct Indigenous action toward a </a:t>
            </a:r>
            <a:r>
              <a:rPr lang="en-US" dirty="0">
                <a:solidFill>
                  <a:srgbClr val="FF0000"/>
                </a:solidFill>
              </a:rPr>
              <a:t>“caretaking economy” </a:t>
            </a:r>
            <a:r>
              <a:rPr lang="en-US" dirty="0"/>
              <a:t>in place of either capitalist growth or the vague ecopolitics of a sustainability economy.</a:t>
            </a:r>
          </a:p>
          <a:p>
            <a:endParaRPr lang="en-US" dirty="0"/>
          </a:p>
        </p:txBody>
      </p:sp>
    </p:spTree>
    <p:extLst>
      <p:ext uri="{BB962C8B-B14F-4D97-AF65-F5344CB8AC3E}">
        <p14:creationId xmlns:p14="http://schemas.microsoft.com/office/powerpoint/2010/main" val="177987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5FDB-771C-AA4F-A276-D8D719B98705}"/>
              </a:ext>
            </a:extLst>
          </p:cNvPr>
          <p:cNvSpPr>
            <a:spLocks noGrp="1"/>
          </p:cNvSpPr>
          <p:nvPr>
            <p:ph type="title"/>
          </p:nvPr>
        </p:nvSpPr>
        <p:spPr>
          <a:xfrm>
            <a:off x="345989" y="-86497"/>
            <a:ext cx="11007811" cy="1581665"/>
          </a:xfrm>
        </p:spPr>
        <p:txBody>
          <a:bodyPr>
            <a:normAutofit fontScale="90000"/>
          </a:bodyPr>
          <a:lstStyle/>
          <a:p>
            <a:r>
              <a:rPr lang="en-US" sz="4000" dirty="0"/>
              <a:t>Are degrowth policies gaining traction anywhere in the global North?</a:t>
            </a:r>
          </a:p>
        </p:txBody>
      </p:sp>
      <p:sp>
        <p:nvSpPr>
          <p:cNvPr id="3" name="Content Placeholder 2">
            <a:extLst>
              <a:ext uri="{FF2B5EF4-FFF2-40B4-BE49-F238E27FC236}">
                <a16:creationId xmlns:a16="http://schemas.microsoft.com/office/drawing/2014/main" id="{2AF15904-9B29-584D-B1B9-24D72625BBEC}"/>
              </a:ext>
            </a:extLst>
          </p:cNvPr>
          <p:cNvSpPr>
            <a:spLocks noGrp="1"/>
          </p:cNvSpPr>
          <p:nvPr>
            <p:ph idx="1"/>
          </p:nvPr>
        </p:nvSpPr>
        <p:spPr>
          <a:xfrm>
            <a:off x="345989" y="1890585"/>
            <a:ext cx="6149861" cy="4845882"/>
          </a:xfrm>
        </p:spPr>
        <p:txBody>
          <a:bodyPr>
            <a:noAutofit/>
          </a:bodyPr>
          <a:lstStyle/>
          <a:p>
            <a:pPr>
              <a:lnSpc>
                <a:spcPct val="100000"/>
              </a:lnSpc>
            </a:pPr>
            <a:r>
              <a:rPr lang="en-US" sz="1800" b="0" i="0" u="none" strike="noStrike" dirty="0">
                <a:effectLst/>
              </a:rPr>
              <a:t>In som</a:t>
            </a:r>
            <a:r>
              <a:rPr lang="en-US" sz="1800" dirty="0"/>
              <a:t>e places, yes</a:t>
            </a:r>
            <a:r>
              <a:rPr lang="en-US" sz="1800" b="0" i="0" u="none" strike="noStrike" dirty="0">
                <a:effectLst/>
              </a:rPr>
              <a:t>, for example in</a:t>
            </a:r>
            <a:r>
              <a:rPr lang="en-US" sz="1800" strike="noStrike" dirty="0"/>
              <a:t> </a:t>
            </a:r>
            <a:r>
              <a:rPr lang="en-US" sz="1800" b="0" i="0" u="sng" dirty="0">
                <a:effectLst/>
                <a:hlinkClick r:id="rId2">
                  <a:extLst>
                    <a:ext uri="{A12FA001-AC4F-418D-AE19-62706E023703}">
                      <ahyp:hlinkClr xmlns:ahyp="http://schemas.microsoft.com/office/drawing/2018/hyperlinkcolor" val="tx"/>
                    </a:ext>
                  </a:extLst>
                </a:hlinkClick>
              </a:rPr>
              <a:t>Barcelona</a:t>
            </a:r>
            <a:r>
              <a:rPr lang="en-US" sz="1800" dirty="0"/>
              <a:t> where </a:t>
            </a:r>
            <a:r>
              <a:rPr lang="en-US" sz="1800" b="0" i="0" u="none" strike="noStrike" dirty="0">
                <a:effectLst/>
              </a:rPr>
              <a:t>early experiments in creating a “solidarity economy” are showing encouraging results</a:t>
            </a:r>
          </a:p>
          <a:p>
            <a:pPr>
              <a:lnSpc>
                <a:spcPct val="100000"/>
              </a:lnSpc>
            </a:pPr>
            <a:r>
              <a:rPr lang="en-US" sz="1800" b="0" i="0" u="none" strike="noStrike" dirty="0">
                <a:effectLst/>
              </a:rPr>
              <a:t>Cooperatives like </a:t>
            </a:r>
            <a:r>
              <a:rPr lang="en-US" sz="1800" b="0" i="0" u="none" strike="noStrike" dirty="0" err="1">
                <a:effectLst/>
              </a:rPr>
              <a:t>Som</a:t>
            </a:r>
            <a:r>
              <a:rPr lang="en-US" sz="1800" b="0" i="0" u="none" strike="noStrike" dirty="0">
                <a:effectLst/>
              </a:rPr>
              <a:t> </a:t>
            </a:r>
            <a:r>
              <a:rPr lang="en-US" sz="1800" b="0" i="0" u="none" strike="noStrike" dirty="0" err="1">
                <a:effectLst/>
              </a:rPr>
              <a:t>Energía</a:t>
            </a:r>
            <a:r>
              <a:rPr lang="en-US" sz="1800" b="0" i="0" u="none" strike="noStrike" dirty="0">
                <a:effectLst/>
              </a:rPr>
              <a:t> and </a:t>
            </a:r>
            <a:r>
              <a:rPr lang="en-US" sz="1800" b="0" i="0" u="none" strike="noStrike" dirty="0" err="1">
                <a:effectLst/>
              </a:rPr>
              <a:t>Som</a:t>
            </a:r>
            <a:r>
              <a:rPr lang="en-US" sz="1800" b="0" i="0" u="none" strike="noStrike" dirty="0">
                <a:effectLst/>
              </a:rPr>
              <a:t> </a:t>
            </a:r>
            <a:r>
              <a:rPr lang="en-US" sz="1800" b="0" i="0" u="none" strike="noStrike" dirty="0" err="1">
                <a:effectLst/>
              </a:rPr>
              <a:t>Mobilitat</a:t>
            </a:r>
            <a:r>
              <a:rPr lang="en-US" sz="1800" b="0" i="0" u="none" strike="noStrike" dirty="0">
                <a:effectLst/>
              </a:rPr>
              <a:t> are more than conventional service providers offering electricity and EV ride sharing, respectively. They promote energy literacy and degrowth ethics, helping their customers learn to use less power and to drive only when truly necessary. </a:t>
            </a:r>
            <a:r>
              <a:rPr lang="en-US" sz="1800" b="0" i="0" u="none" strike="noStrike" dirty="0" err="1">
                <a:effectLst/>
              </a:rPr>
              <a:t>Som</a:t>
            </a:r>
            <a:r>
              <a:rPr lang="en-US" sz="1800" b="0" i="0" u="none" strike="noStrike" dirty="0">
                <a:effectLst/>
              </a:rPr>
              <a:t> </a:t>
            </a:r>
            <a:r>
              <a:rPr lang="en-US" sz="1800" b="0" i="0" u="none" strike="noStrike" dirty="0" err="1">
                <a:effectLst/>
              </a:rPr>
              <a:t>Mobilitat</a:t>
            </a:r>
            <a:r>
              <a:rPr lang="en-US" sz="1800" b="0" i="0" u="none" strike="noStrike" dirty="0">
                <a:effectLst/>
              </a:rPr>
              <a:t> sponsored a </a:t>
            </a:r>
            <a:r>
              <a:rPr lang="en-US" sz="1800" b="0" i="0" u="sng" dirty="0">
                <a:effectLst/>
                <a:hlinkClick r:id="rId3">
                  <a:extLst>
                    <a:ext uri="{A12FA001-AC4F-418D-AE19-62706E023703}">
                      <ahyp:hlinkClr xmlns:ahyp="http://schemas.microsoft.com/office/drawing/2018/hyperlinkcolor" val="tx"/>
                    </a:ext>
                  </a:extLst>
                </a:hlinkClick>
              </a:rPr>
              <a:t>energy efficiency race</a:t>
            </a:r>
            <a:r>
              <a:rPr lang="en-US" sz="1800" dirty="0"/>
              <a:t> </a:t>
            </a:r>
            <a:r>
              <a:rPr lang="en-US" sz="1800" b="0" i="0" u="none" strike="noStrike" dirty="0">
                <a:effectLst/>
              </a:rPr>
              <a:t>in which the objective was to see who could travel the farthest on a set charge</a:t>
            </a:r>
          </a:p>
          <a:p>
            <a:pPr>
              <a:lnSpc>
                <a:spcPct val="100000"/>
              </a:lnSpc>
            </a:pPr>
            <a:r>
              <a:rPr lang="en-US" sz="1800" dirty="0"/>
              <a:t>Plus, much of Europe recently engaged in an ambitious (if also largely involuntary) degrowth exercise in energy usage owing to Russian energopolitics and its invasion of Ukraine</a:t>
            </a:r>
          </a:p>
        </p:txBody>
      </p:sp>
      <p:pic>
        <p:nvPicPr>
          <p:cNvPr id="4" name="Picture 3">
            <a:extLst>
              <a:ext uri="{FF2B5EF4-FFF2-40B4-BE49-F238E27FC236}">
                <a16:creationId xmlns:a16="http://schemas.microsoft.com/office/drawing/2014/main" id="{13C225DA-CF6C-3E46-BE17-6F6FDEBE9585}"/>
              </a:ext>
            </a:extLst>
          </p:cNvPr>
          <p:cNvPicPr>
            <a:picLocks noChangeAspect="1"/>
          </p:cNvPicPr>
          <p:nvPr/>
        </p:nvPicPr>
        <p:blipFill>
          <a:blip r:embed="rId4"/>
          <a:stretch>
            <a:fillRect/>
          </a:stretch>
        </p:blipFill>
        <p:spPr>
          <a:xfrm>
            <a:off x="8113837" y="4529426"/>
            <a:ext cx="2705383" cy="1449944"/>
          </a:xfrm>
          <a:prstGeom prst="rect">
            <a:avLst/>
          </a:prstGeom>
        </p:spPr>
      </p:pic>
      <p:pic>
        <p:nvPicPr>
          <p:cNvPr id="6" name="Picture 5">
            <a:extLst>
              <a:ext uri="{FF2B5EF4-FFF2-40B4-BE49-F238E27FC236}">
                <a16:creationId xmlns:a16="http://schemas.microsoft.com/office/drawing/2014/main" id="{BADD6AE7-C6C6-664F-80E3-E43C05F2AC8A}"/>
              </a:ext>
            </a:extLst>
          </p:cNvPr>
          <p:cNvPicPr>
            <a:picLocks noChangeAspect="1"/>
          </p:cNvPicPr>
          <p:nvPr/>
        </p:nvPicPr>
        <p:blipFill>
          <a:blip r:embed="rId5"/>
          <a:stretch>
            <a:fillRect/>
          </a:stretch>
        </p:blipFill>
        <p:spPr>
          <a:xfrm>
            <a:off x="6861875" y="1973790"/>
            <a:ext cx="5209309" cy="2341125"/>
          </a:xfrm>
          <a:prstGeom prst="rect">
            <a:avLst/>
          </a:prstGeom>
        </p:spPr>
      </p:pic>
    </p:spTree>
    <p:extLst>
      <p:ext uri="{BB962C8B-B14F-4D97-AF65-F5344CB8AC3E}">
        <p14:creationId xmlns:p14="http://schemas.microsoft.com/office/powerpoint/2010/main" val="1572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F8F6-9B1D-3F4B-867B-94780DEDBA2A}"/>
              </a:ext>
            </a:extLst>
          </p:cNvPr>
          <p:cNvSpPr>
            <a:spLocks noGrp="1"/>
          </p:cNvSpPr>
          <p:nvPr>
            <p:ph type="ctrTitle"/>
          </p:nvPr>
        </p:nvSpPr>
        <p:spPr>
          <a:xfrm>
            <a:off x="186691" y="5347504"/>
            <a:ext cx="11855032" cy="1192192"/>
          </a:xfrm>
        </p:spPr>
        <p:txBody>
          <a:bodyPr/>
          <a:lstStyle/>
          <a:p>
            <a:r>
              <a:rPr lang="en-US" dirty="0"/>
              <a:t>But why stop at living in 3-D? </a:t>
            </a:r>
            <a:br>
              <a:rPr lang="en-US" dirty="0"/>
            </a:br>
            <a:r>
              <a:rPr lang="en-US" dirty="0"/>
              <a:t>shouldn’t we be living in 4-d? Or even 5-D?</a:t>
            </a:r>
          </a:p>
        </p:txBody>
      </p:sp>
      <p:pic>
        <p:nvPicPr>
          <p:cNvPr id="5" name="Picture 4">
            <a:extLst>
              <a:ext uri="{FF2B5EF4-FFF2-40B4-BE49-F238E27FC236}">
                <a16:creationId xmlns:a16="http://schemas.microsoft.com/office/drawing/2014/main" id="{1263896B-4C91-DA4C-9F06-85A24A756267}"/>
              </a:ext>
            </a:extLst>
          </p:cNvPr>
          <p:cNvPicPr>
            <a:picLocks noChangeAspect="1"/>
          </p:cNvPicPr>
          <p:nvPr/>
        </p:nvPicPr>
        <p:blipFill>
          <a:blip r:embed="rId2"/>
          <a:stretch>
            <a:fillRect/>
          </a:stretch>
        </p:blipFill>
        <p:spPr>
          <a:xfrm>
            <a:off x="186690" y="171450"/>
            <a:ext cx="6614160" cy="4964176"/>
          </a:xfrm>
          <a:prstGeom prst="rect">
            <a:avLst/>
          </a:prstGeom>
        </p:spPr>
      </p:pic>
      <p:pic>
        <p:nvPicPr>
          <p:cNvPr id="4" name="Picture 3">
            <a:extLst>
              <a:ext uri="{FF2B5EF4-FFF2-40B4-BE49-F238E27FC236}">
                <a16:creationId xmlns:a16="http://schemas.microsoft.com/office/drawing/2014/main" id="{89251354-7BDC-474A-B692-5A2694B91D83}"/>
              </a:ext>
            </a:extLst>
          </p:cNvPr>
          <p:cNvPicPr>
            <a:picLocks noChangeAspect="1"/>
          </p:cNvPicPr>
          <p:nvPr/>
        </p:nvPicPr>
        <p:blipFill>
          <a:blip r:embed="rId3"/>
          <a:stretch>
            <a:fillRect/>
          </a:stretch>
        </p:blipFill>
        <p:spPr>
          <a:xfrm>
            <a:off x="8141134" y="1960626"/>
            <a:ext cx="2070100" cy="3175000"/>
          </a:xfrm>
          <a:prstGeom prst="rect">
            <a:avLst/>
          </a:prstGeom>
        </p:spPr>
      </p:pic>
    </p:spTree>
    <p:extLst>
      <p:ext uri="{BB962C8B-B14F-4D97-AF65-F5344CB8AC3E}">
        <p14:creationId xmlns:p14="http://schemas.microsoft.com/office/powerpoint/2010/main" val="2934186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B1F4-4521-8447-B7CF-4E5F28686939}"/>
              </a:ext>
            </a:extLst>
          </p:cNvPr>
          <p:cNvSpPr>
            <a:spLocks noGrp="1"/>
          </p:cNvSpPr>
          <p:nvPr>
            <p:ph type="ctrTitle"/>
          </p:nvPr>
        </p:nvSpPr>
        <p:spPr/>
        <p:txBody>
          <a:bodyPr/>
          <a:lstStyle/>
          <a:p>
            <a:r>
              <a:rPr lang="en-US" dirty="0"/>
              <a:t>decomposition</a:t>
            </a:r>
          </a:p>
        </p:txBody>
      </p:sp>
      <p:sp>
        <p:nvSpPr>
          <p:cNvPr id="3" name="TextBox 2">
            <a:extLst>
              <a:ext uri="{FF2B5EF4-FFF2-40B4-BE49-F238E27FC236}">
                <a16:creationId xmlns:a16="http://schemas.microsoft.com/office/drawing/2014/main" id="{5C3E60A1-5727-A44D-B3EB-ACD93235D653}"/>
              </a:ext>
            </a:extLst>
          </p:cNvPr>
          <p:cNvSpPr txBox="1"/>
          <p:nvPr/>
        </p:nvSpPr>
        <p:spPr>
          <a:xfrm>
            <a:off x="231494" y="6168827"/>
            <a:ext cx="6039993" cy="369332"/>
          </a:xfrm>
          <a:prstGeom prst="rect">
            <a:avLst/>
          </a:prstGeom>
          <a:noFill/>
        </p:spPr>
        <p:txBody>
          <a:bodyPr wrap="square" rtlCol="0">
            <a:spAutoFit/>
          </a:bodyPr>
          <a:lstStyle/>
          <a:p>
            <a:r>
              <a:rPr lang="en-US" dirty="0"/>
              <a:t>”We are compost. Not posthuman.” – Donna Haraway</a:t>
            </a:r>
          </a:p>
        </p:txBody>
      </p:sp>
    </p:spTree>
    <p:extLst>
      <p:ext uri="{BB962C8B-B14F-4D97-AF65-F5344CB8AC3E}">
        <p14:creationId xmlns:p14="http://schemas.microsoft.com/office/powerpoint/2010/main" val="1872808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050323" y="4324864"/>
            <a:ext cx="6796217" cy="1729947"/>
          </a:xfrm>
        </p:spPr>
        <p:txBody>
          <a:bodyPr>
            <a:normAutofit/>
          </a:bodyPr>
          <a:lstStyle/>
          <a:p>
            <a:r>
              <a:rPr lang="en-US" dirty="0"/>
              <a:t>frontlines of </a:t>
            </a:r>
            <a:r>
              <a:rPr lang="en-US" dirty="0" err="1"/>
              <a:t>decompositional</a:t>
            </a:r>
            <a:r>
              <a:rPr lang="en-US" dirty="0"/>
              <a:t> politics today include:</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050324" y="691977"/>
            <a:ext cx="9514703" cy="5560541"/>
          </a:xfrm>
        </p:spPr>
        <p:txBody>
          <a:bodyPr>
            <a:normAutofit/>
          </a:bodyPr>
          <a:lstStyle/>
          <a:p>
            <a:r>
              <a:rPr lang="en-US" sz="1800" dirty="0"/>
              <a:t>Decomposing the petrostate (e.g., the military-industrial-extractivist-mobilist-consumerist complex)</a:t>
            </a:r>
          </a:p>
          <a:p>
            <a:r>
              <a:rPr lang="en-US" sz="1800" dirty="0"/>
              <a:t>Decomposing </a:t>
            </a:r>
            <a:r>
              <a:rPr lang="en-US" sz="1800" dirty="0" err="1"/>
              <a:t>petrohabits</a:t>
            </a:r>
            <a:r>
              <a:rPr lang="en-US" sz="1800" dirty="0"/>
              <a:t> (e.g., especially in the Global North we must rediscover more ways of becoming less together [</a:t>
            </a:r>
            <a:r>
              <a:rPr lang="en-US" sz="1800" dirty="0" err="1"/>
              <a:t>subscendence</a:t>
            </a:r>
            <a:r>
              <a:rPr lang="en-US" sz="1800" dirty="0"/>
              <a:t>, </a:t>
            </a:r>
            <a:r>
              <a:rPr lang="en-US" sz="1800" dirty="0" err="1"/>
              <a:t>hyposubjects</a:t>
            </a:r>
            <a:r>
              <a:rPr lang="en-US" sz="1800" dirty="0"/>
              <a:t>])</a:t>
            </a:r>
          </a:p>
          <a:p>
            <a:r>
              <a:rPr lang="en-US" sz="1800" dirty="0"/>
              <a:t>Decomposing </a:t>
            </a:r>
            <a:r>
              <a:rPr lang="en-US" sz="1800" dirty="0" err="1"/>
              <a:t>petroknowledge</a:t>
            </a:r>
            <a:r>
              <a:rPr lang="en-US" sz="1800" dirty="0"/>
              <a:t> (e.g., occupy this </a:t>
            </a:r>
            <a:r>
              <a:rPr lang="en-US" sz="1800" dirty="0" err="1"/>
              <a:t>powerpoint</a:t>
            </a:r>
            <a:r>
              <a:rPr lang="en-US" sz="1800" dirty="0"/>
              <a:t>!)</a:t>
            </a:r>
          </a:p>
        </p:txBody>
      </p:sp>
      <p:sp>
        <p:nvSpPr>
          <p:cNvPr id="4" name="TextBox 3">
            <a:extLst>
              <a:ext uri="{FF2B5EF4-FFF2-40B4-BE49-F238E27FC236}">
                <a16:creationId xmlns:a16="http://schemas.microsoft.com/office/drawing/2014/main" id="{8F3AE68F-D124-F946-9030-719E6069CF35}"/>
              </a:ext>
            </a:extLst>
          </p:cNvPr>
          <p:cNvSpPr txBox="1"/>
          <p:nvPr/>
        </p:nvSpPr>
        <p:spPr>
          <a:xfrm>
            <a:off x="3715473" y="2847372"/>
            <a:ext cx="8229599" cy="2708434"/>
          </a:xfrm>
          <a:prstGeom prst="rect">
            <a:avLst/>
          </a:prstGeom>
          <a:noFill/>
        </p:spPr>
        <p:txBody>
          <a:bodyPr wrap="square" rtlCol="0">
            <a:spAutoFit/>
          </a:bodyPr>
          <a:lstStyle/>
          <a:p>
            <a:r>
              <a:rPr lang="en-US" sz="3600" dirty="0"/>
              <a:t>WHAT IS TO BE DONE?</a:t>
            </a:r>
          </a:p>
          <a:p>
            <a:endParaRPr lang="en-US" dirty="0"/>
          </a:p>
          <a:p>
            <a:r>
              <a:rPr lang="en-US" sz="2000" dirty="0"/>
              <a:t>Fossilized inheritances are more brittle than they seem. We need </a:t>
            </a:r>
            <a:r>
              <a:rPr lang="en-US" sz="2000" i="1" dirty="0" err="1"/>
              <a:t>decompositional</a:t>
            </a:r>
            <a:r>
              <a:rPr lang="en-US" sz="2000" i="1" dirty="0"/>
              <a:t> politics </a:t>
            </a:r>
            <a:r>
              <a:rPr lang="en-US" sz="2000" dirty="0"/>
              <a:t>that unmake the </a:t>
            </a:r>
            <a:r>
              <a:rPr lang="en-US" sz="2000" dirty="0" err="1"/>
              <a:t>ecocidal</a:t>
            </a:r>
            <a:r>
              <a:rPr lang="en-US" sz="2000" dirty="0"/>
              <a:t> trajectory that is the legacy of northern empire and </a:t>
            </a:r>
            <a:r>
              <a:rPr lang="en-US" sz="2000" i="1" dirty="0" err="1"/>
              <a:t>recompositional</a:t>
            </a:r>
            <a:r>
              <a:rPr lang="en-US" sz="2000" i="1" dirty="0"/>
              <a:t> politics </a:t>
            </a:r>
            <a:r>
              <a:rPr lang="en-US" sz="2000" dirty="0"/>
              <a:t>aimed at restoring relational possibility and futurity</a:t>
            </a:r>
          </a:p>
          <a:p>
            <a:endParaRPr lang="en-US" dirty="0"/>
          </a:p>
          <a:p>
            <a:endParaRPr lang="en-US" dirty="0"/>
          </a:p>
        </p:txBody>
      </p:sp>
      <p:pic>
        <p:nvPicPr>
          <p:cNvPr id="5" name="Picture 4">
            <a:extLst>
              <a:ext uri="{FF2B5EF4-FFF2-40B4-BE49-F238E27FC236}">
                <a16:creationId xmlns:a16="http://schemas.microsoft.com/office/drawing/2014/main" id="{827A715C-8949-EF4F-9615-FFB698A49534}"/>
              </a:ext>
            </a:extLst>
          </p:cNvPr>
          <p:cNvPicPr>
            <a:picLocks noChangeAspect="1"/>
          </p:cNvPicPr>
          <p:nvPr/>
        </p:nvPicPr>
        <p:blipFill>
          <a:blip r:embed="rId2"/>
          <a:stretch>
            <a:fillRect/>
          </a:stretch>
        </p:blipFill>
        <p:spPr>
          <a:xfrm>
            <a:off x="1715251" y="3055717"/>
            <a:ext cx="1335296" cy="1874315"/>
          </a:xfrm>
          <a:prstGeom prst="rect">
            <a:avLst/>
          </a:prstGeom>
        </p:spPr>
      </p:pic>
    </p:spTree>
    <p:extLst>
      <p:ext uri="{BB962C8B-B14F-4D97-AF65-F5344CB8AC3E}">
        <p14:creationId xmlns:p14="http://schemas.microsoft.com/office/powerpoint/2010/main" val="357151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p:txBody>
          <a:bodyPr/>
          <a:lstStyle/>
          <a:p>
            <a:r>
              <a:rPr lang="en-US" dirty="0"/>
              <a:t>BUSINESS OPPORTUNITIES ARE LIKE BUSES. THERE'S ALWAYS ANOTHER ONE COMING.​</a:t>
            </a:r>
          </a:p>
        </p:txBody>
      </p:sp>
      <p:sp>
        <p:nvSpPr>
          <p:cNvPr id="3" name="Subtitle 2">
            <a:extLst>
              <a:ext uri="{FF2B5EF4-FFF2-40B4-BE49-F238E27FC236}">
                <a16:creationId xmlns:a16="http://schemas.microsoft.com/office/drawing/2014/main" id="{45FD0450-A909-4CD9-8912-96A19ACEB7CB}"/>
              </a:ext>
            </a:extLst>
          </p:cNvPr>
          <p:cNvSpPr>
            <a:spLocks noGrp="1"/>
          </p:cNvSpPr>
          <p:nvPr>
            <p:ph type="subTitle" idx="1"/>
          </p:nvPr>
        </p:nvSpPr>
        <p:spPr/>
        <p:txBody>
          <a:bodyPr/>
          <a:lstStyle/>
          <a:p>
            <a:r>
              <a:rPr lang="en-US" dirty="0"/>
              <a:t>Richard Branson</a:t>
            </a:r>
          </a:p>
        </p:txBody>
      </p:sp>
    </p:spTree>
    <p:extLst>
      <p:ext uri="{BB962C8B-B14F-4D97-AF65-F5344CB8AC3E}">
        <p14:creationId xmlns:p14="http://schemas.microsoft.com/office/powerpoint/2010/main" val="74437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p:txBody>
          <a:bodyPr/>
          <a:lstStyle/>
          <a:p>
            <a:r>
              <a:rPr lang="en-US" dirty="0" err="1"/>
              <a:t>decompositional</a:t>
            </a:r>
            <a:r>
              <a:rPr lang="en-US" dirty="0"/>
              <a:t> OPPORTUNITIES ARE LIKE bacteria. THERE are 40 trillion of them in you already. </a:t>
            </a:r>
          </a:p>
        </p:txBody>
      </p:sp>
      <p:sp>
        <p:nvSpPr>
          <p:cNvPr id="3" name="Subtitle 2">
            <a:extLst>
              <a:ext uri="{FF2B5EF4-FFF2-40B4-BE49-F238E27FC236}">
                <a16:creationId xmlns:a16="http://schemas.microsoft.com/office/drawing/2014/main" id="{45FD0450-A909-4CD9-8912-96A19ACEB7CB}"/>
              </a:ext>
            </a:extLst>
          </p:cNvPr>
          <p:cNvSpPr>
            <a:spLocks noGrp="1"/>
          </p:cNvSpPr>
          <p:nvPr>
            <p:ph type="subTitle" idx="1"/>
          </p:nvPr>
        </p:nvSpPr>
        <p:spPr/>
        <p:txBody>
          <a:bodyPr/>
          <a:lstStyle/>
          <a:p>
            <a:r>
              <a:rPr lang="en-US" dirty="0"/>
              <a:t>Harbors N. Rancid</a:t>
            </a:r>
          </a:p>
        </p:txBody>
      </p:sp>
    </p:spTree>
    <p:extLst>
      <p:ext uri="{BB962C8B-B14F-4D97-AF65-F5344CB8AC3E}">
        <p14:creationId xmlns:p14="http://schemas.microsoft.com/office/powerpoint/2010/main" val="2858860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p:txBody>
          <a:bodyPr/>
          <a:lstStyle/>
          <a:p>
            <a:r>
              <a:rPr lang="en-US" dirty="0"/>
              <a:t>PRIMARY GOAL</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p:txBody>
          <a:bodyPr/>
          <a:lstStyle/>
          <a:p>
            <a:r>
              <a:rPr lang="en-US" dirty="0"/>
              <a:t>Annual growth of decomposition</a:t>
            </a:r>
          </a:p>
        </p:txBody>
      </p:sp>
    </p:spTree>
    <p:extLst>
      <p:ext uri="{BB962C8B-B14F-4D97-AF65-F5344CB8AC3E}">
        <p14:creationId xmlns:p14="http://schemas.microsoft.com/office/powerpoint/2010/main" val="233462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FEE2D-79E5-4C1D-8BF7-EE619CA7039A}"/>
              </a:ext>
            </a:extLst>
          </p:cNvPr>
          <p:cNvSpPr>
            <a:spLocks noGrp="1"/>
          </p:cNvSpPr>
          <p:nvPr>
            <p:ph type="title"/>
          </p:nvPr>
        </p:nvSpPr>
        <p:spPr/>
        <p:txBody>
          <a:bodyPr/>
          <a:lstStyle/>
          <a:p>
            <a:r>
              <a:rPr lang="en-US" dirty="0"/>
              <a:t>AREAS OF GROWTH</a:t>
            </a:r>
          </a:p>
        </p:txBody>
      </p:sp>
      <p:graphicFrame>
        <p:nvGraphicFramePr>
          <p:cNvPr id="4" name="Table 4">
            <a:extLst>
              <a:ext uri="{FF2B5EF4-FFF2-40B4-BE49-F238E27FC236}">
                <a16:creationId xmlns:a16="http://schemas.microsoft.com/office/drawing/2014/main" id="{390E7E75-E57A-4FF0-A0E4-A4DBCF6EA89A}"/>
              </a:ext>
            </a:extLst>
          </p:cNvPr>
          <p:cNvGraphicFramePr>
            <a:graphicFrameLocks noGrp="1"/>
          </p:cNvGraphicFramePr>
          <p:nvPr>
            <p:ph type="tbl" sz="quarter" idx="14"/>
            <p:extLst>
              <p:ext uri="{D42A27DB-BD31-4B8C-83A1-F6EECF244321}">
                <p14:modId xmlns:p14="http://schemas.microsoft.com/office/powerpoint/2010/main" val="3855681044"/>
              </p:ext>
            </p:extLst>
          </p:nvPr>
        </p:nvGraphicFramePr>
        <p:xfrm>
          <a:off x="838200" y="2111375"/>
          <a:ext cx="10515600" cy="3570970"/>
        </p:xfrm>
        <a:graphic>
          <a:graphicData uri="http://schemas.openxmlformats.org/drawingml/2006/table">
            <a:tbl>
              <a:tblPr firstRow="1" bandRow="1">
                <a:tableStyleId>{7E9639D4-E3E2-4D34-9284-5A2195B3D0D7}</a:tableStyleId>
              </a:tblPr>
              <a:tblGrid>
                <a:gridCol w="2103120">
                  <a:extLst>
                    <a:ext uri="{9D8B030D-6E8A-4147-A177-3AD203B41FA5}">
                      <a16:colId xmlns:a16="http://schemas.microsoft.com/office/drawing/2014/main" val="3261104555"/>
                    </a:ext>
                  </a:extLst>
                </a:gridCol>
                <a:gridCol w="2103120">
                  <a:extLst>
                    <a:ext uri="{9D8B030D-6E8A-4147-A177-3AD203B41FA5}">
                      <a16:colId xmlns:a16="http://schemas.microsoft.com/office/drawing/2014/main" val="2547279344"/>
                    </a:ext>
                  </a:extLst>
                </a:gridCol>
                <a:gridCol w="2103120">
                  <a:extLst>
                    <a:ext uri="{9D8B030D-6E8A-4147-A177-3AD203B41FA5}">
                      <a16:colId xmlns:a16="http://schemas.microsoft.com/office/drawing/2014/main" val="2366228292"/>
                    </a:ext>
                  </a:extLst>
                </a:gridCol>
                <a:gridCol w="2103120">
                  <a:extLst>
                    <a:ext uri="{9D8B030D-6E8A-4147-A177-3AD203B41FA5}">
                      <a16:colId xmlns:a16="http://schemas.microsoft.com/office/drawing/2014/main" val="934788178"/>
                    </a:ext>
                  </a:extLst>
                </a:gridCol>
                <a:gridCol w="2103120">
                  <a:extLst>
                    <a:ext uri="{9D8B030D-6E8A-4147-A177-3AD203B41FA5}">
                      <a16:colId xmlns:a16="http://schemas.microsoft.com/office/drawing/2014/main" val="2596635212"/>
                    </a:ext>
                  </a:extLst>
                </a:gridCol>
              </a:tblGrid>
              <a:tr h="714194">
                <a:tc>
                  <a:txBody>
                    <a:bodyPr/>
                    <a:lstStyle/>
                    <a:p>
                      <a:pPr algn="ctr" rtl="0" fontAlgn="auto"/>
                      <a:r>
                        <a:rPr lang="en-US" sz="1600" b="1" i="0" dirty="0">
                          <a:solidFill>
                            <a:srgbClr val="FFFFFF"/>
                          </a:solidFill>
                          <a:effectLst/>
                          <a:latin typeface="+mn-lt"/>
                        </a:rPr>
                        <a:t>​</a:t>
                      </a:r>
                    </a:p>
                  </a:txBody>
                  <a:tcPr anchor="ctr"/>
                </a:tc>
                <a:tc>
                  <a:txBody>
                    <a:bodyPr/>
                    <a:lstStyle/>
                    <a:p>
                      <a:pPr algn="ctr" rtl="0" fontAlgn="base"/>
                      <a:r>
                        <a:rPr lang="en-US" sz="1600" b="0" i="0" dirty="0">
                          <a:solidFill>
                            <a:schemeClr val="accent1"/>
                          </a:solidFill>
                          <a:effectLst/>
                          <a:latin typeface="+mn-lt"/>
                        </a:rPr>
                        <a:t>CATEGORY 1</a:t>
                      </a:r>
                      <a:endParaRPr lang="en-US" sz="1600" b="1" i="0" dirty="0">
                        <a:solidFill>
                          <a:schemeClr val="accent1"/>
                        </a:solidFill>
                        <a:effectLst/>
                        <a:latin typeface="+mn-lt"/>
                      </a:endParaRPr>
                    </a:p>
                  </a:txBody>
                  <a:tcPr anchor="ctr"/>
                </a:tc>
                <a:tc>
                  <a:txBody>
                    <a:bodyPr/>
                    <a:lstStyle/>
                    <a:p>
                      <a:pPr algn="ctr" rtl="0" fontAlgn="base"/>
                      <a:r>
                        <a:rPr lang="en-US" sz="1600" b="0" i="0" dirty="0">
                          <a:solidFill>
                            <a:schemeClr val="accent1"/>
                          </a:solidFill>
                          <a:effectLst/>
                          <a:latin typeface="+mn-lt"/>
                        </a:rPr>
                        <a:t>CATEGORY 2</a:t>
                      </a:r>
                      <a:endParaRPr lang="en-US" sz="1600" b="1" i="0" dirty="0">
                        <a:solidFill>
                          <a:schemeClr val="accent1"/>
                        </a:solidFill>
                        <a:effectLst/>
                        <a:latin typeface="+mn-lt"/>
                      </a:endParaRPr>
                    </a:p>
                  </a:txBody>
                  <a:tcPr anchor="ctr"/>
                </a:tc>
                <a:tc>
                  <a:txBody>
                    <a:bodyPr/>
                    <a:lstStyle/>
                    <a:p>
                      <a:pPr algn="ctr" rtl="0" fontAlgn="base"/>
                      <a:r>
                        <a:rPr lang="en-US" sz="1600" b="0" i="0" kern="1200" dirty="0">
                          <a:solidFill>
                            <a:schemeClr val="accent1"/>
                          </a:solidFill>
                          <a:effectLst/>
                          <a:latin typeface="+mn-lt"/>
                          <a:ea typeface="+mn-ea"/>
                          <a:cs typeface="+mn-cs"/>
                        </a:rPr>
                        <a:t>CATEGORY 3</a:t>
                      </a:r>
                      <a:r>
                        <a:rPr lang="en-US" sz="1600" b="1" i="0" dirty="0">
                          <a:solidFill>
                            <a:srgbClr val="FFFFFF"/>
                          </a:solidFill>
                          <a:effectLst/>
                          <a:latin typeface="+mn-lt"/>
                        </a:rPr>
                        <a:t>​</a:t>
                      </a:r>
                    </a:p>
                  </a:txBody>
                  <a:tcPr anchor="ctr"/>
                </a:tc>
                <a:tc>
                  <a:txBody>
                    <a:bodyPr/>
                    <a:lstStyle/>
                    <a:p>
                      <a:pPr algn="ctr" rtl="0" fontAlgn="base"/>
                      <a:r>
                        <a:rPr lang="en-US" sz="1600" b="0" i="0" kern="1200" dirty="0">
                          <a:solidFill>
                            <a:schemeClr val="accent1"/>
                          </a:solidFill>
                          <a:effectLst/>
                          <a:latin typeface="+mn-lt"/>
                          <a:ea typeface="+mn-ea"/>
                          <a:cs typeface="+mn-cs"/>
                        </a:rPr>
                        <a:t>CATEGORY 4​</a:t>
                      </a:r>
                    </a:p>
                  </a:txBody>
                  <a:tcPr anchor="ctr"/>
                </a:tc>
                <a:extLst>
                  <a:ext uri="{0D108BD9-81ED-4DB2-BD59-A6C34878D82A}">
                    <a16:rowId xmlns:a16="http://schemas.microsoft.com/office/drawing/2014/main" val="3441328149"/>
                  </a:ext>
                </a:extLst>
              </a:tr>
              <a:tr h="714194">
                <a:tc>
                  <a:txBody>
                    <a:bodyPr/>
                    <a:lstStyle/>
                    <a:p>
                      <a:pPr algn="ctr" rtl="0" fontAlgn="base"/>
                      <a:r>
                        <a:rPr lang="en-US" sz="1400" b="0" i="0" dirty="0">
                          <a:solidFill>
                            <a:srgbClr val="333F50"/>
                          </a:solidFill>
                          <a:effectLst/>
                          <a:latin typeface="+mn-lt"/>
                        </a:rPr>
                        <a:t>Q1</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4.5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2.3</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lnR w="12700" cap="flat" cmpd="sng" algn="ctr">
                      <a:noFill/>
                      <a:prstDash val="solid"/>
                      <a:round/>
                      <a:headEnd type="none" w="med" len="med"/>
                      <a:tailEnd type="none" w="med" len="med"/>
                    </a:lnR>
                  </a:tcPr>
                </a:tc>
                <a:tc>
                  <a:txBody>
                    <a:bodyPr/>
                    <a:lstStyle/>
                    <a:p>
                      <a:pPr algn="ctr" rtl="0" fontAlgn="base"/>
                      <a:r>
                        <a:rPr lang="en-US" sz="1400" b="0" i="0" dirty="0">
                          <a:solidFill>
                            <a:srgbClr val="333F50"/>
                          </a:solidFill>
                          <a:effectLst/>
                          <a:latin typeface="+mn-lt"/>
                        </a:rPr>
                        <a:t>5</a:t>
                      </a:r>
                      <a:r>
                        <a:rPr lang="en-US" sz="1400" b="0" i="0" dirty="0">
                          <a:solidFill>
                            <a:srgbClr val="000000"/>
                          </a:solidFill>
                          <a:effectLst/>
                          <a:latin typeface="+mn-lt"/>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34841754"/>
                  </a:ext>
                </a:extLst>
              </a:tr>
              <a:tr h="714194">
                <a:tc>
                  <a:txBody>
                    <a:bodyPr/>
                    <a:lstStyle/>
                    <a:p>
                      <a:pPr algn="ctr" rtl="0" fontAlgn="base"/>
                      <a:r>
                        <a:rPr lang="en-US" sz="1400" b="0" i="0" dirty="0">
                          <a:solidFill>
                            <a:srgbClr val="333F50"/>
                          </a:solidFill>
                          <a:effectLst/>
                          <a:latin typeface="+mn-lt"/>
                        </a:rPr>
                        <a:t>Q2</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3.2</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5.1</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4.4</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3</a:t>
                      </a:r>
                      <a:r>
                        <a:rPr lang="en-US" sz="1400" b="0" i="0" dirty="0">
                          <a:solidFill>
                            <a:srgbClr val="000000"/>
                          </a:solidFill>
                          <a:effectLst/>
                          <a:latin typeface="+mn-lt"/>
                        </a:rPr>
                        <a:t>​.0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129140390"/>
                  </a:ext>
                </a:extLst>
              </a:tr>
              <a:tr h="714194">
                <a:tc>
                  <a:txBody>
                    <a:bodyPr/>
                    <a:lstStyle/>
                    <a:p>
                      <a:pPr algn="ctr" rtl="0" fontAlgn="base"/>
                      <a:r>
                        <a:rPr lang="en-US" sz="1400" b="0" i="0" dirty="0">
                          <a:solidFill>
                            <a:srgbClr val="333F50"/>
                          </a:solidFill>
                          <a:effectLst/>
                          <a:latin typeface="+mn-lt"/>
                        </a:rPr>
                        <a:t>Q3</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2.1</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2.8</a:t>
                      </a:r>
                      <a:r>
                        <a:rPr lang="en-US" sz="1400" b="0" i="0" dirty="0">
                          <a:solidFill>
                            <a:srgbClr val="000000"/>
                          </a:solidFill>
                          <a:effectLst/>
                          <a:latin typeface="+mn-lt"/>
                        </a:rPr>
                        <a:t>​</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699990805"/>
                  </a:ext>
                </a:extLst>
              </a:tr>
              <a:tr h="714194">
                <a:tc>
                  <a:txBody>
                    <a:bodyPr/>
                    <a:lstStyle/>
                    <a:p>
                      <a:pPr algn="ctr" rtl="0" fontAlgn="base"/>
                      <a:r>
                        <a:rPr lang="en-US" sz="1400" b="0" i="0" dirty="0">
                          <a:solidFill>
                            <a:srgbClr val="333F50"/>
                          </a:solidFill>
                          <a:effectLst/>
                          <a:latin typeface="+mn-lt"/>
                        </a:rPr>
                        <a:t>Q4</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4.5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2.2</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7.0</a:t>
                      </a:r>
                      <a:endParaRPr lang="en-US" sz="1400" b="0" i="0" dirty="0">
                        <a:solidFill>
                          <a:srgbClr val="000000"/>
                        </a:solidFill>
                        <a:effectLst/>
                        <a:latin typeface="+mn-lt"/>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388671141"/>
                  </a:ext>
                </a:extLst>
              </a:tr>
            </a:tbl>
          </a:graphicData>
        </a:graphic>
      </p:graphicFrame>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p:txBody>
          <a:bodyPr/>
          <a:lstStyle/>
          <a:p>
            <a:fld id="{A49DFD55-3C28-40EF-9E31-A92D2E4017FF}" type="slidenum">
              <a:rPr lang="en-US" smtClean="0"/>
              <a:pPr/>
              <a:t>4</a:t>
            </a:fld>
            <a:endParaRPr lang="en-US" dirty="0"/>
          </a:p>
        </p:txBody>
      </p:sp>
    </p:spTree>
    <p:extLst>
      <p:ext uri="{BB962C8B-B14F-4D97-AF65-F5344CB8AC3E}">
        <p14:creationId xmlns:p14="http://schemas.microsoft.com/office/powerpoint/2010/main" val="249968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0E59-4C68-4F87-9821-23C69713D980}"/>
              </a:ext>
            </a:extLst>
          </p:cNvPr>
          <p:cNvSpPr>
            <a:spLocks noGrp="1"/>
          </p:cNvSpPr>
          <p:nvPr>
            <p:ph type="title"/>
          </p:nvPr>
        </p:nvSpPr>
        <p:spPr/>
        <p:txBody>
          <a:bodyPr/>
          <a:lstStyle/>
          <a:p>
            <a:r>
              <a:rPr lang="en-US" dirty="0"/>
              <a:t>MEET OUR TEAM  </a:t>
            </a:r>
          </a:p>
        </p:txBody>
      </p:sp>
      <p:pic>
        <p:nvPicPr>
          <p:cNvPr id="357" name="Picture Placeholder 356" descr="Headshot for team slides ">
            <a:extLst>
              <a:ext uri="{FF2B5EF4-FFF2-40B4-BE49-F238E27FC236}">
                <a16:creationId xmlns:a16="http://schemas.microsoft.com/office/drawing/2014/main" id="{1AA9DB68-9DD0-4157-9F94-F215A6B134C1}"/>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25A49E2A-E51F-4DB7-B643-0BACFA4CDF33}"/>
              </a:ext>
            </a:extLst>
          </p:cNvPr>
          <p:cNvSpPr>
            <a:spLocks noGrp="1"/>
          </p:cNvSpPr>
          <p:nvPr>
            <p:ph type="body" idx="1"/>
          </p:nvPr>
        </p:nvSpPr>
        <p:spPr/>
        <p:txBody>
          <a:bodyPr/>
          <a:lstStyle/>
          <a:p>
            <a:r>
              <a:rPr lang="en-US" dirty="0"/>
              <a:t>TAKUMA HAYASHI</a:t>
            </a:r>
          </a:p>
        </p:txBody>
      </p:sp>
      <p:sp>
        <p:nvSpPr>
          <p:cNvPr id="11" name="Text Placeholder 10">
            <a:extLst>
              <a:ext uri="{FF2B5EF4-FFF2-40B4-BE49-F238E27FC236}">
                <a16:creationId xmlns:a16="http://schemas.microsoft.com/office/drawing/2014/main" id="{AA8375DF-11E9-44DF-BAA3-EACBE17AF4A7}"/>
              </a:ext>
            </a:extLst>
          </p:cNvPr>
          <p:cNvSpPr>
            <a:spLocks noGrp="1"/>
          </p:cNvSpPr>
          <p:nvPr>
            <p:ph type="body" idx="21"/>
          </p:nvPr>
        </p:nvSpPr>
        <p:spPr/>
        <p:txBody>
          <a:bodyPr/>
          <a:lstStyle/>
          <a:p>
            <a:r>
              <a:rPr lang="en-US" dirty="0"/>
              <a:t>President</a:t>
            </a:r>
          </a:p>
        </p:txBody>
      </p:sp>
      <p:pic>
        <p:nvPicPr>
          <p:cNvPr id="359" name="Picture Placeholder 358" descr="Headshot for team slides ">
            <a:extLst>
              <a:ext uri="{FF2B5EF4-FFF2-40B4-BE49-F238E27FC236}">
                <a16:creationId xmlns:a16="http://schemas.microsoft.com/office/drawing/2014/main" id="{32C08192-2F27-4ED3-9CEE-4C37C7DFE674}"/>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p:pic>
      <p:sp>
        <p:nvSpPr>
          <p:cNvPr id="8" name="Text Placeholder 7">
            <a:extLst>
              <a:ext uri="{FF2B5EF4-FFF2-40B4-BE49-F238E27FC236}">
                <a16:creationId xmlns:a16="http://schemas.microsoft.com/office/drawing/2014/main" id="{9584E2DE-7061-44CB-A94B-5555484F9744}"/>
              </a:ext>
            </a:extLst>
          </p:cNvPr>
          <p:cNvSpPr>
            <a:spLocks noGrp="1"/>
          </p:cNvSpPr>
          <p:nvPr>
            <p:ph type="body" idx="18"/>
          </p:nvPr>
        </p:nvSpPr>
        <p:spPr/>
        <p:txBody>
          <a:bodyPr/>
          <a:lstStyle/>
          <a:p>
            <a:r>
              <a:rPr lang="en-US" dirty="0"/>
              <a:t>MIRJAM NILSSON</a:t>
            </a:r>
          </a:p>
        </p:txBody>
      </p:sp>
      <p:sp>
        <p:nvSpPr>
          <p:cNvPr id="12" name="Text Placeholder 11">
            <a:extLst>
              <a:ext uri="{FF2B5EF4-FFF2-40B4-BE49-F238E27FC236}">
                <a16:creationId xmlns:a16="http://schemas.microsoft.com/office/drawing/2014/main" id="{57F11552-18E0-4565-AE6F-DE5290DF1269}"/>
              </a:ext>
            </a:extLst>
          </p:cNvPr>
          <p:cNvSpPr>
            <a:spLocks noGrp="1"/>
          </p:cNvSpPr>
          <p:nvPr>
            <p:ph type="body" idx="22"/>
          </p:nvPr>
        </p:nvSpPr>
        <p:spPr/>
        <p:txBody>
          <a:bodyPr/>
          <a:lstStyle/>
          <a:p>
            <a:r>
              <a:rPr lang="en-US" dirty="0"/>
              <a:t>Chief Executive Officer</a:t>
            </a:r>
          </a:p>
        </p:txBody>
      </p:sp>
      <p:pic>
        <p:nvPicPr>
          <p:cNvPr id="361" name="Picture Placeholder 360" descr="Headshot for team slides ">
            <a:extLst>
              <a:ext uri="{FF2B5EF4-FFF2-40B4-BE49-F238E27FC236}">
                <a16:creationId xmlns:a16="http://schemas.microsoft.com/office/drawing/2014/main" id="{CA581025-9A6A-4294-8F86-E611BCEFAB15}"/>
              </a:ext>
            </a:extLst>
          </p:cNvPr>
          <p:cNvPicPr>
            <a:picLocks noGrp="1" noChangeAspect="1"/>
          </p:cNvPicPr>
          <p:nvPr>
            <p:ph type="pic" sz="quarter" idx="37"/>
          </p:nvPr>
        </p:nvPicPr>
        <p:blipFill rotWithShape="1">
          <a:blip r:embed="rId4">
            <a:extLst>
              <a:ext uri="{28A0092B-C50C-407E-A947-70E740481C1C}">
                <a14:useLocalDpi xmlns:a14="http://schemas.microsoft.com/office/drawing/2010/main" val="0"/>
              </a:ext>
            </a:extLst>
          </a:blip>
          <a:srcRect/>
          <a:stretch/>
        </p:blipFill>
        <p:spPr/>
      </p:pic>
      <p:sp>
        <p:nvSpPr>
          <p:cNvPr id="9" name="Text Placeholder 8">
            <a:extLst>
              <a:ext uri="{FF2B5EF4-FFF2-40B4-BE49-F238E27FC236}">
                <a16:creationId xmlns:a16="http://schemas.microsoft.com/office/drawing/2014/main" id="{87AF403D-91FB-404C-9346-862EFEC3564F}"/>
              </a:ext>
            </a:extLst>
          </p:cNvPr>
          <p:cNvSpPr>
            <a:spLocks noGrp="1"/>
          </p:cNvSpPr>
          <p:nvPr>
            <p:ph type="body" idx="19"/>
          </p:nvPr>
        </p:nvSpPr>
        <p:spPr/>
        <p:txBody>
          <a:bodyPr/>
          <a:lstStyle/>
          <a:p>
            <a:r>
              <a:rPr lang="en-US" dirty="0"/>
              <a:t>FLORA BERGGREN</a:t>
            </a:r>
          </a:p>
        </p:txBody>
      </p:sp>
      <p:sp>
        <p:nvSpPr>
          <p:cNvPr id="13" name="Text Placeholder 12">
            <a:extLst>
              <a:ext uri="{FF2B5EF4-FFF2-40B4-BE49-F238E27FC236}">
                <a16:creationId xmlns:a16="http://schemas.microsoft.com/office/drawing/2014/main" id="{92682AD9-94FA-4E64-864B-DC8F7A320D5C}"/>
              </a:ext>
            </a:extLst>
          </p:cNvPr>
          <p:cNvSpPr>
            <a:spLocks noGrp="1"/>
          </p:cNvSpPr>
          <p:nvPr>
            <p:ph type="body" idx="23"/>
          </p:nvPr>
        </p:nvSpPr>
        <p:spPr/>
        <p:txBody>
          <a:bodyPr/>
          <a:lstStyle/>
          <a:p>
            <a:r>
              <a:rPr lang="en-US" dirty="0"/>
              <a:t>Chief Operations Officer</a:t>
            </a:r>
          </a:p>
        </p:txBody>
      </p:sp>
      <p:pic>
        <p:nvPicPr>
          <p:cNvPr id="363" name="Picture Placeholder 362" descr="Headshot for team slides ">
            <a:extLst>
              <a:ext uri="{FF2B5EF4-FFF2-40B4-BE49-F238E27FC236}">
                <a16:creationId xmlns:a16="http://schemas.microsoft.com/office/drawing/2014/main" id="{0AB7C4F4-0E33-47EC-A40D-D03ECD81A39B}"/>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a:stretch/>
        </p:blipFill>
        <p:spPr/>
      </p:pic>
      <p:sp>
        <p:nvSpPr>
          <p:cNvPr id="10" name="Text Placeholder 9">
            <a:extLst>
              <a:ext uri="{FF2B5EF4-FFF2-40B4-BE49-F238E27FC236}">
                <a16:creationId xmlns:a16="http://schemas.microsoft.com/office/drawing/2014/main" id="{0EE34DCC-0789-4B21-A328-FF554B1B07BE}"/>
              </a:ext>
            </a:extLst>
          </p:cNvPr>
          <p:cNvSpPr>
            <a:spLocks noGrp="1"/>
          </p:cNvSpPr>
          <p:nvPr>
            <p:ph type="body" idx="20"/>
          </p:nvPr>
        </p:nvSpPr>
        <p:spPr/>
        <p:txBody>
          <a:bodyPr/>
          <a:lstStyle/>
          <a:p>
            <a:r>
              <a:rPr lang="en-US" dirty="0"/>
              <a:t>RAJESH SANTOSHI</a:t>
            </a:r>
          </a:p>
        </p:txBody>
      </p:sp>
      <p:sp>
        <p:nvSpPr>
          <p:cNvPr id="14" name="Text Placeholder 13">
            <a:extLst>
              <a:ext uri="{FF2B5EF4-FFF2-40B4-BE49-F238E27FC236}">
                <a16:creationId xmlns:a16="http://schemas.microsoft.com/office/drawing/2014/main" id="{AE93F4CF-DD26-41DA-BA4C-2DCAC0B2F5EB}"/>
              </a:ext>
            </a:extLst>
          </p:cNvPr>
          <p:cNvSpPr>
            <a:spLocks noGrp="1"/>
          </p:cNvSpPr>
          <p:nvPr>
            <p:ph type="body" idx="24"/>
          </p:nvPr>
        </p:nvSpPr>
        <p:spPr/>
        <p:txBody>
          <a:bodyPr/>
          <a:lstStyle/>
          <a:p>
            <a:r>
              <a:rPr lang="en-US" dirty="0"/>
              <a:t>VP Marketing</a:t>
            </a:r>
          </a:p>
        </p:txBody>
      </p:sp>
      <p:pic>
        <p:nvPicPr>
          <p:cNvPr id="365" name="Picture Placeholder 364" descr="Headshot for team slides ">
            <a:extLst>
              <a:ext uri="{FF2B5EF4-FFF2-40B4-BE49-F238E27FC236}">
                <a16:creationId xmlns:a16="http://schemas.microsoft.com/office/drawing/2014/main" id="{13CD5AED-E130-432E-8952-7CB3F68F3312}"/>
              </a:ext>
            </a:extLst>
          </p:cNvPr>
          <p:cNvPicPr>
            <a:picLocks noGrp="1" noChangeAspect="1"/>
          </p:cNvPicPr>
          <p:nvPr>
            <p:ph type="pic" sz="quarter" idx="26"/>
          </p:nvPr>
        </p:nvPicPr>
        <p:blipFill rotWithShape="1">
          <a:blip r:embed="rId6">
            <a:extLst>
              <a:ext uri="{28A0092B-C50C-407E-A947-70E740481C1C}">
                <a14:useLocalDpi xmlns:a14="http://schemas.microsoft.com/office/drawing/2010/main" val="0"/>
              </a:ext>
            </a:extLst>
          </a:blip>
          <a:srcRect/>
          <a:stretch/>
        </p:blipFill>
        <p:spPr/>
      </p:pic>
      <p:sp>
        <p:nvSpPr>
          <p:cNvPr id="36" name="Text Placeholder 35">
            <a:extLst>
              <a:ext uri="{FF2B5EF4-FFF2-40B4-BE49-F238E27FC236}">
                <a16:creationId xmlns:a16="http://schemas.microsoft.com/office/drawing/2014/main" id="{9935192B-6592-4598-9D51-CFDF6F0A854F}"/>
              </a:ext>
            </a:extLst>
          </p:cNvPr>
          <p:cNvSpPr>
            <a:spLocks noGrp="1"/>
          </p:cNvSpPr>
          <p:nvPr>
            <p:ph type="body" idx="25"/>
          </p:nvPr>
        </p:nvSpPr>
        <p:spPr/>
        <p:txBody>
          <a:bodyPr/>
          <a:lstStyle/>
          <a:p>
            <a:r>
              <a:rPr lang="en-US" dirty="0"/>
              <a:t>GRAHAM BARNES</a:t>
            </a:r>
          </a:p>
        </p:txBody>
      </p:sp>
      <p:sp>
        <p:nvSpPr>
          <p:cNvPr id="44" name="Text Placeholder 43">
            <a:extLst>
              <a:ext uri="{FF2B5EF4-FFF2-40B4-BE49-F238E27FC236}">
                <a16:creationId xmlns:a16="http://schemas.microsoft.com/office/drawing/2014/main" id="{F759A1DD-45A5-4764-8966-C107C4C4832C}"/>
              </a:ext>
            </a:extLst>
          </p:cNvPr>
          <p:cNvSpPr>
            <a:spLocks noGrp="1"/>
          </p:cNvSpPr>
          <p:nvPr>
            <p:ph type="body" idx="33"/>
          </p:nvPr>
        </p:nvSpPr>
        <p:spPr/>
        <p:txBody>
          <a:bodyPr/>
          <a:lstStyle/>
          <a:p>
            <a:r>
              <a:rPr lang="en-US" dirty="0"/>
              <a:t>VP Product</a:t>
            </a:r>
          </a:p>
        </p:txBody>
      </p:sp>
      <p:pic>
        <p:nvPicPr>
          <p:cNvPr id="367" name="Picture Placeholder 366" descr="Headshot for team slides ">
            <a:extLst>
              <a:ext uri="{FF2B5EF4-FFF2-40B4-BE49-F238E27FC236}">
                <a16:creationId xmlns:a16="http://schemas.microsoft.com/office/drawing/2014/main" id="{73D462EE-3D1E-4964-B729-2B963BD87288}"/>
              </a:ext>
            </a:extLst>
          </p:cNvPr>
          <p:cNvPicPr>
            <a:picLocks noGrp="1" noChangeAspect="1"/>
          </p:cNvPicPr>
          <p:nvPr>
            <p:ph type="pic" sz="quarter" idx="27"/>
          </p:nvPr>
        </p:nvPicPr>
        <p:blipFill rotWithShape="1">
          <a:blip r:embed="rId7">
            <a:extLst>
              <a:ext uri="{28A0092B-C50C-407E-A947-70E740481C1C}">
                <a14:useLocalDpi xmlns:a14="http://schemas.microsoft.com/office/drawing/2010/main" val="0"/>
              </a:ext>
            </a:extLst>
          </a:blip>
          <a:srcRect/>
          <a:stretch/>
        </p:blipFill>
        <p:spPr/>
      </p:pic>
      <p:sp>
        <p:nvSpPr>
          <p:cNvPr id="41" name="Text Placeholder 40">
            <a:extLst>
              <a:ext uri="{FF2B5EF4-FFF2-40B4-BE49-F238E27FC236}">
                <a16:creationId xmlns:a16="http://schemas.microsoft.com/office/drawing/2014/main" id="{6B09ED3A-8EC7-42CA-B68B-1377E5460E75}"/>
              </a:ext>
            </a:extLst>
          </p:cNvPr>
          <p:cNvSpPr>
            <a:spLocks noGrp="1"/>
          </p:cNvSpPr>
          <p:nvPr>
            <p:ph type="body" idx="30"/>
          </p:nvPr>
        </p:nvSpPr>
        <p:spPr/>
        <p:txBody>
          <a:bodyPr/>
          <a:lstStyle/>
          <a:p>
            <a:r>
              <a:rPr lang="en-US" dirty="0"/>
              <a:t>ROWAN MURPHY</a:t>
            </a:r>
          </a:p>
        </p:txBody>
      </p:sp>
      <p:sp>
        <p:nvSpPr>
          <p:cNvPr id="45" name="Text Placeholder 44">
            <a:extLst>
              <a:ext uri="{FF2B5EF4-FFF2-40B4-BE49-F238E27FC236}">
                <a16:creationId xmlns:a16="http://schemas.microsoft.com/office/drawing/2014/main" id="{021B5FEC-BECF-4604-A9AB-1C9E810794F6}"/>
              </a:ext>
            </a:extLst>
          </p:cNvPr>
          <p:cNvSpPr>
            <a:spLocks noGrp="1"/>
          </p:cNvSpPr>
          <p:nvPr>
            <p:ph type="body" idx="34"/>
          </p:nvPr>
        </p:nvSpPr>
        <p:spPr/>
        <p:txBody>
          <a:bodyPr/>
          <a:lstStyle/>
          <a:p>
            <a:r>
              <a:rPr lang="en-US" dirty="0"/>
              <a:t>SEO Strategist</a:t>
            </a:r>
          </a:p>
        </p:txBody>
      </p:sp>
      <p:pic>
        <p:nvPicPr>
          <p:cNvPr id="369" name="Picture Placeholder 368" descr="Headshot for team slides ">
            <a:extLst>
              <a:ext uri="{FF2B5EF4-FFF2-40B4-BE49-F238E27FC236}">
                <a16:creationId xmlns:a16="http://schemas.microsoft.com/office/drawing/2014/main" id="{3DD82FDB-1001-45E1-AA54-7904FCC108DE}"/>
              </a:ext>
            </a:extLst>
          </p:cNvPr>
          <p:cNvPicPr>
            <a:picLocks noGrp="1" noChangeAspect="1"/>
          </p:cNvPicPr>
          <p:nvPr>
            <p:ph type="pic" sz="quarter" idx="38"/>
          </p:nvPr>
        </p:nvPicPr>
        <p:blipFill rotWithShape="1">
          <a:blip r:embed="rId8">
            <a:extLst>
              <a:ext uri="{28A0092B-C50C-407E-A947-70E740481C1C}">
                <a14:useLocalDpi xmlns:a14="http://schemas.microsoft.com/office/drawing/2010/main" val="0"/>
              </a:ext>
            </a:extLst>
          </a:blip>
          <a:srcRect/>
          <a:stretch/>
        </p:blipFill>
        <p:spPr/>
      </p:pic>
      <p:sp>
        <p:nvSpPr>
          <p:cNvPr id="42" name="Text Placeholder 41">
            <a:extLst>
              <a:ext uri="{FF2B5EF4-FFF2-40B4-BE49-F238E27FC236}">
                <a16:creationId xmlns:a16="http://schemas.microsoft.com/office/drawing/2014/main" id="{3E07A9F3-763B-41EA-AC65-8EDB2CA31B8A}"/>
              </a:ext>
            </a:extLst>
          </p:cNvPr>
          <p:cNvSpPr>
            <a:spLocks noGrp="1"/>
          </p:cNvSpPr>
          <p:nvPr>
            <p:ph type="body" idx="31"/>
          </p:nvPr>
        </p:nvSpPr>
        <p:spPr/>
        <p:txBody>
          <a:bodyPr/>
          <a:lstStyle/>
          <a:p>
            <a:r>
              <a:rPr lang="en-US" dirty="0"/>
              <a:t>ELIZABETH MOORE</a:t>
            </a:r>
          </a:p>
        </p:txBody>
      </p:sp>
      <p:sp>
        <p:nvSpPr>
          <p:cNvPr id="46" name="Text Placeholder 45">
            <a:extLst>
              <a:ext uri="{FF2B5EF4-FFF2-40B4-BE49-F238E27FC236}">
                <a16:creationId xmlns:a16="http://schemas.microsoft.com/office/drawing/2014/main" id="{53A42804-1F4C-424E-9CB4-D1CD97B11CDE}"/>
              </a:ext>
            </a:extLst>
          </p:cNvPr>
          <p:cNvSpPr>
            <a:spLocks noGrp="1"/>
          </p:cNvSpPr>
          <p:nvPr>
            <p:ph type="body" idx="35"/>
          </p:nvPr>
        </p:nvSpPr>
        <p:spPr/>
        <p:txBody>
          <a:bodyPr/>
          <a:lstStyle/>
          <a:p>
            <a:r>
              <a:rPr lang="en-US" dirty="0"/>
              <a:t>Product Designer</a:t>
            </a:r>
          </a:p>
        </p:txBody>
      </p:sp>
      <p:pic>
        <p:nvPicPr>
          <p:cNvPr id="7" name="Picture Placeholder 6">
            <a:extLst>
              <a:ext uri="{FF2B5EF4-FFF2-40B4-BE49-F238E27FC236}">
                <a16:creationId xmlns:a16="http://schemas.microsoft.com/office/drawing/2014/main" id="{76BF453D-6B7F-C347-8CAE-C66FA4CA87F1}"/>
              </a:ext>
            </a:extLst>
          </p:cNvPr>
          <p:cNvPicPr>
            <a:picLocks noGrp="1" noChangeAspect="1"/>
          </p:cNvPicPr>
          <p:nvPr>
            <p:ph type="pic" sz="quarter" idx="29"/>
          </p:nvPr>
        </p:nvPicPr>
        <p:blipFill>
          <a:blip r:embed="rId9"/>
          <a:srcRect t="10782" b="10782"/>
          <a:stretch>
            <a:fillRect/>
          </a:stretch>
        </p:blipFill>
        <p:spPr/>
      </p:pic>
      <p:sp>
        <p:nvSpPr>
          <p:cNvPr id="43" name="Text Placeholder 42">
            <a:extLst>
              <a:ext uri="{FF2B5EF4-FFF2-40B4-BE49-F238E27FC236}">
                <a16:creationId xmlns:a16="http://schemas.microsoft.com/office/drawing/2014/main" id="{7E484450-BE48-4C65-AEE1-5650AAC06067}"/>
              </a:ext>
            </a:extLst>
          </p:cNvPr>
          <p:cNvSpPr>
            <a:spLocks noGrp="1"/>
          </p:cNvSpPr>
          <p:nvPr>
            <p:ph type="body" idx="32"/>
          </p:nvPr>
        </p:nvSpPr>
        <p:spPr/>
        <p:txBody>
          <a:bodyPr/>
          <a:lstStyle/>
          <a:p>
            <a:r>
              <a:rPr lang="en-US" dirty="0"/>
              <a:t>DOMINIC BOYER</a:t>
            </a:r>
          </a:p>
        </p:txBody>
      </p:sp>
      <p:sp>
        <p:nvSpPr>
          <p:cNvPr id="47" name="Text Placeholder 46">
            <a:extLst>
              <a:ext uri="{FF2B5EF4-FFF2-40B4-BE49-F238E27FC236}">
                <a16:creationId xmlns:a16="http://schemas.microsoft.com/office/drawing/2014/main" id="{8D8B5AD3-AE51-4D7A-AE7B-E9C350D0879B}"/>
              </a:ext>
            </a:extLst>
          </p:cNvPr>
          <p:cNvSpPr>
            <a:spLocks noGrp="1"/>
          </p:cNvSpPr>
          <p:nvPr>
            <p:ph type="body" idx="36"/>
          </p:nvPr>
        </p:nvSpPr>
        <p:spPr/>
        <p:txBody>
          <a:bodyPr/>
          <a:lstStyle/>
          <a:p>
            <a:r>
              <a:rPr lang="en-US" dirty="0"/>
              <a:t>Content Developer</a:t>
            </a:r>
          </a:p>
        </p:txBody>
      </p:sp>
    </p:spTree>
    <p:extLst>
      <p:ext uri="{BB962C8B-B14F-4D97-AF65-F5344CB8AC3E}">
        <p14:creationId xmlns:p14="http://schemas.microsoft.com/office/powerpoint/2010/main" val="405507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p:txBody>
          <a:bodyPr/>
          <a:lstStyle/>
          <a:p>
            <a:r>
              <a:rPr lang="en-US"/>
              <a:t>THANK YOU</a:t>
            </a:r>
            <a:endParaRPr lang="en-US" dirty="0"/>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p:txBody>
          <a:bodyPr>
            <a:normAutofit/>
          </a:bodyPr>
          <a:lstStyle/>
          <a:p>
            <a:r>
              <a:rPr lang="en-US" dirty="0"/>
              <a:t>Dominic Boyer</a:t>
            </a:r>
          </a:p>
          <a:p>
            <a:r>
              <a:rPr lang="en-US" dirty="0"/>
              <a:t>dcb2@rice.edu</a:t>
            </a:r>
          </a:p>
          <a:p>
            <a:r>
              <a:rPr lang="en-US" dirty="0" err="1"/>
              <a:t>www.dominicboyer.org</a:t>
            </a:r>
            <a:endParaRPr lang="en-US" dirty="0"/>
          </a:p>
        </p:txBody>
      </p:sp>
    </p:spTree>
    <p:extLst>
      <p:ext uri="{BB962C8B-B14F-4D97-AF65-F5344CB8AC3E}">
        <p14:creationId xmlns:p14="http://schemas.microsoft.com/office/powerpoint/2010/main" val="196978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FEE2D-79E5-4C1D-8BF7-EE619CA7039A}"/>
              </a:ext>
            </a:extLst>
          </p:cNvPr>
          <p:cNvSpPr>
            <a:spLocks noGrp="1"/>
          </p:cNvSpPr>
          <p:nvPr>
            <p:ph type="title"/>
          </p:nvPr>
        </p:nvSpPr>
        <p:spPr>
          <a:xfrm>
            <a:off x="2210939" y="648181"/>
            <a:ext cx="7708566" cy="1463193"/>
          </a:xfrm>
        </p:spPr>
        <p:txBody>
          <a:bodyPr>
            <a:normAutofit fontScale="90000"/>
          </a:bodyPr>
          <a:lstStyle/>
          <a:p>
            <a:r>
              <a:rPr lang="en-US" dirty="0"/>
              <a:t>AREAS OF GROWTH</a:t>
            </a:r>
            <a:br>
              <a:rPr lang="en-US" dirty="0"/>
            </a:br>
            <a:r>
              <a:rPr lang="en-US" dirty="0"/>
              <a:t>in modern energy</a:t>
            </a:r>
            <a:br>
              <a:rPr lang="en-US" dirty="0"/>
            </a:br>
            <a:r>
              <a:rPr lang="en-US" sz="1200" dirty="0"/>
              <a:t>(</a:t>
            </a:r>
            <a:r>
              <a:rPr lang="en-US" sz="1600" dirty="0"/>
              <a:t>through successive yet overlapping, compounding </a:t>
            </a:r>
            <a:br>
              <a:rPr lang="en-US" sz="1600" dirty="0"/>
            </a:br>
            <a:r>
              <a:rPr lang="en-US" sz="1600" dirty="0"/>
              <a:t>energopolitical regimes since the mid 15</a:t>
            </a:r>
            <a:r>
              <a:rPr lang="en-US" sz="1600" baseline="30000" dirty="0"/>
              <a:t>th</a:t>
            </a:r>
            <a:r>
              <a:rPr lang="en-US" sz="1600" dirty="0"/>
              <a:t> century)</a:t>
            </a:r>
            <a:br>
              <a:rPr lang="en-US" dirty="0"/>
            </a:br>
            <a:endParaRPr lang="en-US" dirty="0"/>
          </a:p>
        </p:txBody>
      </p:sp>
      <p:graphicFrame>
        <p:nvGraphicFramePr>
          <p:cNvPr id="4" name="Table 4">
            <a:extLst>
              <a:ext uri="{FF2B5EF4-FFF2-40B4-BE49-F238E27FC236}">
                <a16:creationId xmlns:a16="http://schemas.microsoft.com/office/drawing/2014/main" id="{390E7E75-E57A-4FF0-A0E4-A4DBCF6EA89A}"/>
              </a:ext>
            </a:extLst>
          </p:cNvPr>
          <p:cNvGraphicFramePr>
            <a:graphicFrameLocks noGrp="1"/>
          </p:cNvGraphicFramePr>
          <p:nvPr>
            <p:ph type="tbl" sz="quarter" idx="14"/>
            <p:extLst>
              <p:ext uri="{D42A27DB-BD31-4B8C-83A1-F6EECF244321}">
                <p14:modId xmlns:p14="http://schemas.microsoft.com/office/powerpoint/2010/main" val="1510145299"/>
              </p:ext>
            </p:extLst>
          </p:nvPr>
        </p:nvGraphicFramePr>
        <p:xfrm>
          <a:off x="838200" y="2111375"/>
          <a:ext cx="10515600" cy="3570970"/>
        </p:xfrm>
        <a:graphic>
          <a:graphicData uri="http://schemas.openxmlformats.org/drawingml/2006/table">
            <a:tbl>
              <a:tblPr firstRow="1" bandRow="1">
                <a:tableStyleId>{7E9639D4-E3E2-4D34-9284-5A2195B3D0D7}</a:tableStyleId>
              </a:tblPr>
              <a:tblGrid>
                <a:gridCol w="2103120">
                  <a:extLst>
                    <a:ext uri="{9D8B030D-6E8A-4147-A177-3AD203B41FA5}">
                      <a16:colId xmlns:a16="http://schemas.microsoft.com/office/drawing/2014/main" val="3261104555"/>
                    </a:ext>
                  </a:extLst>
                </a:gridCol>
                <a:gridCol w="2103120">
                  <a:extLst>
                    <a:ext uri="{9D8B030D-6E8A-4147-A177-3AD203B41FA5}">
                      <a16:colId xmlns:a16="http://schemas.microsoft.com/office/drawing/2014/main" val="2547279344"/>
                    </a:ext>
                  </a:extLst>
                </a:gridCol>
                <a:gridCol w="2103120">
                  <a:extLst>
                    <a:ext uri="{9D8B030D-6E8A-4147-A177-3AD203B41FA5}">
                      <a16:colId xmlns:a16="http://schemas.microsoft.com/office/drawing/2014/main" val="2366228292"/>
                    </a:ext>
                  </a:extLst>
                </a:gridCol>
                <a:gridCol w="2103120">
                  <a:extLst>
                    <a:ext uri="{9D8B030D-6E8A-4147-A177-3AD203B41FA5}">
                      <a16:colId xmlns:a16="http://schemas.microsoft.com/office/drawing/2014/main" val="934788178"/>
                    </a:ext>
                  </a:extLst>
                </a:gridCol>
                <a:gridCol w="2103120">
                  <a:extLst>
                    <a:ext uri="{9D8B030D-6E8A-4147-A177-3AD203B41FA5}">
                      <a16:colId xmlns:a16="http://schemas.microsoft.com/office/drawing/2014/main" val="2596635212"/>
                    </a:ext>
                  </a:extLst>
                </a:gridCol>
              </a:tblGrid>
              <a:tr h="714194">
                <a:tc>
                  <a:txBody>
                    <a:bodyPr/>
                    <a:lstStyle/>
                    <a:p>
                      <a:pPr algn="ctr" rtl="0" fontAlgn="auto"/>
                      <a:r>
                        <a:rPr lang="en-US" sz="1600" b="1" i="0" dirty="0">
                          <a:solidFill>
                            <a:srgbClr val="FFFFFF"/>
                          </a:solidFill>
                          <a:effectLst/>
                          <a:latin typeface="+mn-lt"/>
                        </a:rPr>
                        <a:t>​</a:t>
                      </a:r>
                    </a:p>
                  </a:txBody>
                  <a:tcPr anchor="ctr"/>
                </a:tc>
                <a:tc>
                  <a:txBody>
                    <a:bodyPr/>
                    <a:lstStyle/>
                    <a:p>
                      <a:pPr algn="ctr" rtl="0" fontAlgn="base"/>
                      <a:r>
                        <a:rPr lang="en-US" sz="1600" b="0" i="0" dirty="0">
                          <a:solidFill>
                            <a:schemeClr val="accent1"/>
                          </a:solidFill>
                          <a:effectLst/>
                          <a:latin typeface="+mn-lt"/>
                        </a:rPr>
                        <a:t>SUCROPOLITICS </a:t>
                      </a:r>
                      <a:endParaRPr lang="en-US" sz="1600" b="1" i="0" dirty="0">
                        <a:solidFill>
                          <a:schemeClr val="accent1"/>
                        </a:solidFill>
                        <a:effectLst/>
                        <a:latin typeface="+mn-lt"/>
                      </a:endParaRPr>
                    </a:p>
                  </a:txBody>
                  <a:tcPr anchor="ctr"/>
                </a:tc>
                <a:tc>
                  <a:txBody>
                    <a:bodyPr/>
                    <a:lstStyle/>
                    <a:p>
                      <a:pPr algn="ctr" rtl="0" fontAlgn="base"/>
                      <a:r>
                        <a:rPr lang="en-US" sz="1600" b="0" i="0" dirty="0">
                          <a:solidFill>
                            <a:schemeClr val="accent1"/>
                          </a:solidFill>
                          <a:effectLst/>
                          <a:latin typeface="+mn-lt"/>
                        </a:rPr>
                        <a:t>CARBOPOLITICS</a:t>
                      </a:r>
                      <a:endParaRPr lang="en-US" sz="1600" b="1" i="0" dirty="0">
                        <a:solidFill>
                          <a:schemeClr val="accent1"/>
                        </a:solidFill>
                        <a:effectLst/>
                        <a:latin typeface="+mn-lt"/>
                      </a:endParaRPr>
                    </a:p>
                  </a:txBody>
                  <a:tcPr anchor="ctr"/>
                </a:tc>
                <a:tc>
                  <a:txBody>
                    <a:bodyPr/>
                    <a:lstStyle/>
                    <a:p>
                      <a:pPr algn="ctr" rtl="0" fontAlgn="base"/>
                      <a:r>
                        <a:rPr lang="en-US" sz="1600" b="0" i="0" kern="1200" dirty="0">
                          <a:solidFill>
                            <a:schemeClr val="accent1"/>
                          </a:solidFill>
                          <a:effectLst/>
                          <a:latin typeface="+mn-lt"/>
                          <a:ea typeface="+mn-ea"/>
                          <a:cs typeface="+mn-cs"/>
                        </a:rPr>
                        <a:t>PETROPOLITICS</a:t>
                      </a:r>
                      <a:r>
                        <a:rPr lang="en-US" sz="1600" b="1" i="0" dirty="0">
                          <a:solidFill>
                            <a:srgbClr val="FFFFFF"/>
                          </a:solidFill>
                          <a:effectLst/>
                          <a:latin typeface="+mn-lt"/>
                        </a:rPr>
                        <a:t>​</a:t>
                      </a:r>
                    </a:p>
                  </a:txBody>
                  <a:tcPr anchor="ctr"/>
                </a:tc>
                <a:tc>
                  <a:txBody>
                    <a:bodyPr/>
                    <a:lstStyle/>
                    <a:p>
                      <a:pPr algn="ctr" rtl="0" fontAlgn="base"/>
                      <a:r>
                        <a:rPr lang="en-US" sz="1600" b="0" i="0" kern="1200" dirty="0">
                          <a:solidFill>
                            <a:schemeClr val="accent1"/>
                          </a:solidFill>
                          <a:effectLst/>
                          <a:latin typeface="+mn-lt"/>
                          <a:ea typeface="+mn-ea"/>
                          <a:cs typeface="+mn-cs"/>
                        </a:rPr>
                        <a:t>ELECTROPOLITICS​</a:t>
                      </a:r>
                    </a:p>
                  </a:txBody>
                  <a:tcPr anchor="ctr"/>
                </a:tc>
                <a:extLst>
                  <a:ext uri="{0D108BD9-81ED-4DB2-BD59-A6C34878D82A}">
                    <a16:rowId xmlns:a16="http://schemas.microsoft.com/office/drawing/2014/main" val="3441328149"/>
                  </a:ext>
                </a:extLst>
              </a:tr>
              <a:tr h="714194">
                <a:tc>
                  <a:txBody>
                    <a:bodyPr/>
                    <a:lstStyle/>
                    <a:p>
                      <a:pPr algn="ctr" rtl="0" fontAlgn="base"/>
                      <a:r>
                        <a:rPr lang="en-US" sz="1400" b="0" i="0" dirty="0">
                          <a:solidFill>
                            <a:srgbClr val="333F50"/>
                          </a:solidFill>
                          <a:effectLst/>
                          <a:latin typeface="+mn-lt"/>
                        </a:rPr>
                        <a:t>Q1</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4.5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2.3</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lnR w="12700" cap="flat" cmpd="sng" algn="ctr">
                      <a:noFill/>
                      <a:prstDash val="solid"/>
                      <a:round/>
                      <a:headEnd type="none" w="med" len="med"/>
                      <a:tailEnd type="none" w="med" len="med"/>
                    </a:lnR>
                  </a:tcPr>
                </a:tc>
                <a:tc>
                  <a:txBody>
                    <a:bodyPr/>
                    <a:lstStyle/>
                    <a:p>
                      <a:pPr algn="ctr" rtl="0" fontAlgn="base"/>
                      <a:r>
                        <a:rPr lang="en-US" sz="1400" b="0" i="0" dirty="0">
                          <a:solidFill>
                            <a:srgbClr val="333F50"/>
                          </a:solidFill>
                          <a:effectLst/>
                          <a:latin typeface="+mn-lt"/>
                        </a:rPr>
                        <a:t>5</a:t>
                      </a:r>
                      <a:r>
                        <a:rPr lang="en-US" sz="1400" b="0" i="0" dirty="0">
                          <a:solidFill>
                            <a:srgbClr val="000000"/>
                          </a:solidFill>
                          <a:effectLst/>
                          <a:latin typeface="+mn-lt"/>
                        </a:rPr>
                        <a:t>​.0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34841754"/>
                  </a:ext>
                </a:extLst>
              </a:tr>
              <a:tr h="714194">
                <a:tc>
                  <a:txBody>
                    <a:bodyPr/>
                    <a:lstStyle/>
                    <a:p>
                      <a:pPr algn="ctr" rtl="0" fontAlgn="base"/>
                      <a:r>
                        <a:rPr lang="en-US" sz="1400" b="0" i="0" dirty="0">
                          <a:solidFill>
                            <a:srgbClr val="333F50"/>
                          </a:solidFill>
                          <a:effectLst/>
                          <a:latin typeface="+mn-lt"/>
                        </a:rPr>
                        <a:t>Q2</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3.2</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5.1</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4.4</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3</a:t>
                      </a:r>
                      <a:r>
                        <a:rPr lang="en-US" sz="1400" b="0" i="0" dirty="0">
                          <a:solidFill>
                            <a:srgbClr val="000000"/>
                          </a:solidFill>
                          <a:effectLst/>
                          <a:latin typeface="+mn-lt"/>
                        </a:rPr>
                        <a:t>​.0</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129140390"/>
                  </a:ext>
                </a:extLst>
              </a:tr>
              <a:tr h="714194">
                <a:tc>
                  <a:txBody>
                    <a:bodyPr/>
                    <a:lstStyle/>
                    <a:p>
                      <a:pPr algn="ctr" rtl="0" fontAlgn="base"/>
                      <a:r>
                        <a:rPr lang="en-US" sz="1400" b="0" i="0" dirty="0">
                          <a:solidFill>
                            <a:srgbClr val="333F50"/>
                          </a:solidFill>
                          <a:effectLst/>
                          <a:latin typeface="+mn-lt"/>
                        </a:rPr>
                        <a:t>Q3</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2.1</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2.8</a:t>
                      </a:r>
                      <a:r>
                        <a:rPr lang="en-US" sz="1400" b="0" i="0" dirty="0">
                          <a:solidFill>
                            <a:srgbClr val="000000"/>
                          </a:solidFill>
                          <a:effectLst/>
                          <a:latin typeface="+mn-lt"/>
                        </a:rPr>
                        <a:t>​</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699990805"/>
                  </a:ext>
                </a:extLst>
              </a:tr>
              <a:tr h="714194">
                <a:tc>
                  <a:txBody>
                    <a:bodyPr/>
                    <a:lstStyle/>
                    <a:p>
                      <a:pPr algn="ctr" rtl="0" fontAlgn="base"/>
                      <a:r>
                        <a:rPr lang="en-US" sz="1400" b="0" i="0" dirty="0">
                          <a:solidFill>
                            <a:srgbClr val="333F50"/>
                          </a:solidFill>
                          <a:effectLst/>
                          <a:latin typeface="+mn-lt"/>
                        </a:rPr>
                        <a:t>Q4</a:t>
                      </a:r>
                      <a:endParaRPr lang="en-US" sz="1400" b="0" i="0" dirty="0">
                        <a:solidFill>
                          <a:srgbClr val="000000"/>
                        </a:solidFill>
                        <a:effectLst/>
                        <a:latin typeface="+mn-lt"/>
                      </a:endParaRPr>
                    </a:p>
                  </a:txBody>
                  <a:tcPr anchor="ctr">
                    <a:lnL w="12700" cap="flat" cmpd="sng" algn="ctr">
                      <a:noFill/>
                      <a:prstDash val="solid"/>
                      <a:round/>
                      <a:headEnd type="none" w="med" len="med"/>
                      <a:tailEnd type="none" w="med" len="med"/>
                    </a:lnL>
                  </a:tcPr>
                </a:tc>
                <a:tc>
                  <a:txBody>
                    <a:bodyPr/>
                    <a:lstStyle/>
                    <a:p>
                      <a:pPr algn="ctr" rtl="0" fontAlgn="base"/>
                      <a:r>
                        <a:rPr lang="en-US" sz="1400" b="0" i="0" dirty="0">
                          <a:solidFill>
                            <a:srgbClr val="333F50"/>
                          </a:solidFill>
                          <a:effectLst/>
                          <a:latin typeface="+mn-lt"/>
                        </a:rPr>
                        <a:t>4.5</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2.2</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1.7</a:t>
                      </a:r>
                      <a:r>
                        <a:rPr lang="en-US" sz="1400" b="0" i="0" dirty="0">
                          <a:solidFill>
                            <a:srgbClr val="000000"/>
                          </a:solidFill>
                          <a:effectLst/>
                          <a:latin typeface="+mn-lt"/>
                        </a:rPr>
                        <a:t>​</a:t>
                      </a:r>
                    </a:p>
                  </a:txBody>
                  <a:tcPr anchor="ctr"/>
                </a:tc>
                <a:tc>
                  <a:txBody>
                    <a:bodyPr/>
                    <a:lstStyle/>
                    <a:p>
                      <a:pPr algn="ctr" rtl="0" fontAlgn="base"/>
                      <a:r>
                        <a:rPr lang="en-US" sz="1400" b="0" i="0" dirty="0">
                          <a:solidFill>
                            <a:srgbClr val="333F50"/>
                          </a:solidFill>
                          <a:effectLst/>
                          <a:latin typeface="+mn-lt"/>
                        </a:rPr>
                        <a:t>7.0</a:t>
                      </a:r>
                      <a:endParaRPr lang="en-US" sz="1400" b="0" i="0" dirty="0">
                        <a:solidFill>
                          <a:srgbClr val="000000"/>
                        </a:solidFill>
                        <a:effectLst/>
                        <a:latin typeface="+mn-lt"/>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388671141"/>
                  </a:ext>
                </a:extLst>
              </a:tr>
            </a:tbl>
          </a:graphicData>
        </a:graphic>
      </p:graphicFrame>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p:txBody>
          <a:bodyPr/>
          <a:lstStyle/>
          <a:p>
            <a:fld id="{A49DFD55-3C28-40EF-9E31-A92D2E4017FF}" type="slidenum">
              <a:rPr lang="en-US" smtClean="0"/>
              <a:pPr/>
              <a:t>5</a:t>
            </a:fld>
            <a:endParaRPr lang="en-US" dirty="0"/>
          </a:p>
        </p:txBody>
      </p:sp>
      <p:pic>
        <p:nvPicPr>
          <p:cNvPr id="6" name="Picture 5">
            <a:extLst>
              <a:ext uri="{FF2B5EF4-FFF2-40B4-BE49-F238E27FC236}">
                <a16:creationId xmlns:a16="http://schemas.microsoft.com/office/drawing/2014/main" id="{F3396D35-C135-F646-BCB2-989915D46820}"/>
              </a:ext>
            </a:extLst>
          </p:cNvPr>
          <p:cNvPicPr>
            <a:picLocks noChangeAspect="1"/>
          </p:cNvPicPr>
          <p:nvPr/>
        </p:nvPicPr>
        <p:blipFill>
          <a:blip r:embed="rId2"/>
          <a:stretch>
            <a:fillRect/>
          </a:stretch>
        </p:blipFill>
        <p:spPr>
          <a:xfrm>
            <a:off x="10018504" y="136525"/>
            <a:ext cx="1335296" cy="1874315"/>
          </a:xfrm>
          <a:prstGeom prst="rect">
            <a:avLst/>
          </a:prstGeom>
        </p:spPr>
      </p:pic>
      <p:pic>
        <p:nvPicPr>
          <p:cNvPr id="7" name="Picture 6">
            <a:extLst>
              <a:ext uri="{FF2B5EF4-FFF2-40B4-BE49-F238E27FC236}">
                <a16:creationId xmlns:a16="http://schemas.microsoft.com/office/drawing/2014/main" id="{1289D584-1F76-B340-BF99-597E313A415D}"/>
              </a:ext>
            </a:extLst>
          </p:cNvPr>
          <p:cNvPicPr>
            <a:picLocks noChangeAspect="1"/>
          </p:cNvPicPr>
          <p:nvPr/>
        </p:nvPicPr>
        <p:blipFill>
          <a:blip r:embed="rId2"/>
          <a:stretch>
            <a:fillRect/>
          </a:stretch>
        </p:blipFill>
        <p:spPr>
          <a:xfrm>
            <a:off x="875643" y="136525"/>
            <a:ext cx="1335296" cy="1874315"/>
          </a:xfrm>
          <a:prstGeom prst="rect">
            <a:avLst/>
          </a:prstGeom>
        </p:spPr>
      </p:pic>
    </p:spTree>
    <p:extLst>
      <p:ext uri="{BB962C8B-B14F-4D97-AF65-F5344CB8AC3E}">
        <p14:creationId xmlns:p14="http://schemas.microsoft.com/office/powerpoint/2010/main" val="641920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3B45-D785-424E-88D8-D099B015EC1C}"/>
              </a:ext>
            </a:extLst>
          </p:cNvPr>
          <p:cNvSpPr>
            <a:spLocks noGrp="1"/>
          </p:cNvSpPr>
          <p:nvPr>
            <p:ph type="ctrTitle"/>
          </p:nvPr>
        </p:nvSpPr>
        <p:spPr/>
        <p:txBody>
          <a:bodyPr/>
          <a:lstStyle/>
          <a:p>
            <a:r>
              <a:rPr lang="en-US" dirty="0"/>
              <a:t>SUCRO</a:t>
            </a:r>
          </a:p>
        </p:txBody>
      </p:sp>
      <p:sp>
        <p:nvSpPr>
          <p:cNvPr id="5" name="Slide Number Placeholder 4">
            <a:extLst>
              <a:ext uri="{FF2B5EF4-FFF2-40B4-BE49-F238E27FC236}">
                <a16:creationId xmlns:a16="http://schemas.microsoft.com/office/drawing/2014/main" id="{671A59C3-95CE-B048-8F69-1E743EF9B301}"/>
              </a:ext>
            </a:extLst>
          </p:cNvPr>
          <p:cNvSpPr>
            <a:spLocks noGrp="1"/>
          </p:cNvSpPr>
          <p:nvPr>
            <p:ph type="sldNum" sz="quarter" idx="12"/>
          </p:nvPr>
        </p:nvSpPr>
        <p:spPr/>
        <p:txBody>
          <a:bodyPr/>
          <a:lstStyle/>
          <a:p>
            <a:fld id="{A49DFD55-3C28-40EF-9E31-A92D2E4017FF}" type="slidenum">
              <a:rPr lang="en-US" smtClean="0"/>
              <a:pPr/>
              <a:t>6</a:t>
            </a:fld>
            <a:endParaRPr lang="en-US" dirty="0"/>
          </a:p>
        </p:txBody>
      </p:sp>
    </p:spTree>
    <p:extLst>
      <p:ext uri="{BB962C8B-B14F-4D97-AF65-F5344CB8AC3E}">
        <p14:creationId xmlns:p14="http://schemas.microsoft.com/office/powerpoint/2010/main" val="41909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811" y="0"/>
            <a:ext cx="5775218" cy="1118681"/>
          </a:xfrm>
        </p:spPr>
        <p:txBody>
          <a:bodyPr>
            <a:noAutofit/>
          </a:bodyPr>
          <a:lstStyle/>
          <a:p>
            <a:r>
              <a:rPr lang="en-US" sz="2400" dirty="0"/>
              <a:t>The </a:t>
            </a:r>
            <a:r>
              <a:rPr lang="en-US" sz="2400" dirty="0" err="1"/>
              <a:t>sucropolitical</a:t>
            </a:r>
            <a:r>
              <a:rPr lang="en-US" sz="2400" dirty="0"/>
              <a:t> catalyst of European modernity</a:t>
            </a:r>
          </a:p>
        </p:txBody>
      </p:sp>
      <p:pic>
        <p:nvPicPr>
          <p:cNvPr id="11" name="Picture Placeholder 10">
            <a:extLst>
              <a:ext uri="{FF2B5EF4-FFF2-40B4-BE49-F238E27FC236}">
                <a16:creationId xmlns:a16="http://schemas.microsoft.com/office/drawing/2014/main" id="{B9F27EBA-B6ED-DF47-B413-3A61A9B5B305}"/>
              </a:ext>
            </a:extLst>
          </p:cNvPr>
          <p:cNvPicPr>
            <a:picLocks noGrp="1" noChangeAspect="1"/>
          </p:cNvPicPr>
          <p:nvPr>
            <p:ph type="pic" idx="1"/>
          </p:nvPr>
        </p:nvPicPr>
        <p:blipFill>
          <a:blip r:embed="rId2"/>
          <a:srcRect t="2899" b="2899"/>
          <a:stretch>
            <a:fillRect/>
          </a:stretch>
        </p:blipFill>
        <p:spPr>
          <a:xfrm>
            <a:off x="4422101" y="4334164"/>
            <a:ext cx="1607131" cy="2295902"/>
          </a:xfrm>
        </p:spPr>
      </p:pic>
      <p:sp>
        <p:nvSpPr>
          <p:cNvPr id="4" name="Text Placeholder 3"/>
          <p:cNvSpPr>
            <a:spLocks noGrp="1"/>
          </p:cNvSpPr>
          <p:nvPr>
            <p:ph type="body" sz="half" idx="2"/>
          </p:nvPr>
        </p:nvSpPr>
        <p:spPr>
          <a:xfrm>
            <a:off x="6318811" y="1167330"/>
            <a:ext cx="5775218" cy="3891053"/>
          </a:xfrm>
        </p:spPr>
        <p:txBody>
          <a:bodyPr>
            <a:normAutofit fontScale="92500" lnSpcReduction="10000"/>
          </a:bodyPr>
          <a:lstStyle/>
          <a:p>
            <a:r>
              <a:rPr lang="en-US" dirty="0"/>
              <a:t>European trans-Atlantic expansion follows Iberian sugar cultivation from Madeira and the Canaries to São Tomé (1420s to 1490s)</a:t>
            </a:r>
          </a:p>
          <a:p>
            <a:r>
              <a:rPr lang="en-US" dirty="0"/>
              <a:t>Columbus brings sugar cane on his second voyage to the Americas in 1493 with the aim of establishing plantations</a:t>
            </a:r>
          </a:p>
          <a:p>
            <a:r>
              <a:rPr lang="en-US" dirty="0"/>
              <a:t>New World sugar cane plantations created by Portuguese in Brazil in the 1520s; by the early 17</a:t>
            </a:r>
            <a:r>
              <a:rPr lang="en-US" baseline="30000" dirty="0"/>
              <a:t>th</a:t>
            </a:r>
            <a:r>
              <a:rPr lang="en-US" dirty="0"/>
              <a:t> century European powers vie to spread sugar and coffee plantations across the Caribbean</a:t>
            </a:r>
          </a:p>
          <a:p>
            <a:r>
              <a:rPr lang="en-US" dirty="0"/>
              <a:t>Transatlantic African slave trade accelerates after 1600 to provide labor power for the “</a:t>
            </a:r>
            <a:r>
              <a:rPr lang="en-US" dirty="0" err="1"/>
              <a:t>plantationocene</a:t>
            </a:r>
            <a:r>
              <a:rPr lang="en-US" dirty="0"/>
              <a:t>” (Tsing, Haraway)</a:t>
            </a:r>
          </a:p>
          <a:p>
            <a:r>
              <a:rPr lang="en-US" dirty="0"/>
              <a:t>The materiality of sugarcane necessitates industrial and mechanical inventions, including the pioneering use of steam engines, which spread back to Europe as “industrial revolution”</a:t>
            </a:r>
          </a:p>
          <a:p>
            <a:r>
              <a:rPr lang="en-US" dirty="0"/>
              <a:t>Sugar wealth empowers Europe’s merchant and commercial classes; their class ideology (liberalism) emphasizes work as virtue and depicts the New World as a terra nullius of such abundance that it permitted endless plunder and growth of private property by the “industrious and rational” (Locke)</a:t>
            </a:r>
          </a:p>
          <a:p>
            <a:endParaRPr lang="en-US" dirty="0"/>
          </a:p>
        </p:txBody>
      </p:sp>
      <p:pic>
        <p:nvPicPr>
          <p:cNvPr id="6" name="Picture 5">
            <a:extLst>
              <a:ext uri="{FF2B5EF4-FFF2-40B4-BE49-F238E27FC236}">
                <a16:creationId xmlns:a16="http://schemas.microsoft.com/office/drawing/2014/main" id="{C027C932-3131-5B45-B07B-9C74DC45C357}"/>
              </a:ext>
            </a:extLst>
          </p:cNvPr>
          <p:cNvPicPr>
            <a:picLocks noChangeAspect="1"/>
          </p:cNvPicPr>
          <p:nvPr/>
        </p:nvPicPr>
        <p:blipFill>
          <a:blip r:embed="rId3"/>
          <a:stretch>
            <a:fillRect/>
          </a:stretch>
        </p:blipFill>
        <p:spPr>
          <a:xfrm>
            <a:off x="6410749" y="5010580"/>
            <a:ext cx="1319879" cy="1847420"/>
          </a:xfrm>
          <a:prstGeom prst="rect">
            <a:avLst/>
          </a:prstGeom>
        </p:spPr>
      </p:pic>
      <p:pic>
        <p:nvPicPr>
          <p:cNvPr id="13" name="Picture 12">
            <a:extLst>
              <a:ext uri="{FF2B5EF4-FFF2-40B4-BE49-F238E27FC236}">
                <a16:creationId xmlns:a16="http://schemas.microsoft.com/office/drawing/2014/main" id="{161A6784-E8AE-554D-8C1C-93E992CA8635}"/>
              </a:ext>
            </a:extLst>
          </p:cNvPr>
          <p:cNvPicPr>
            <a:picLocks noChangeAspect="1"/>
          </p:cNvPicPr>
          <p:nvPr/>
        </p:nvPicPr>
        <p:blipFill>
          <a:blip r:embed="rId4"/>
          <a:stretch>
            <a:fillRect/>
          </a:stretch>
        </p:blipFill>
        <p:spPr>
          <a:xfrm>
            <a:off x="409824" y="227934"/>
            <a:ext cx="5775218" cy="3891053"/>
          </a:xfrm>
          <a:prstGeom prst="rect">
            <a:avLst/>
          </a:prstGeom>
        </p:spPr>
      </p:pic>
      <p:pic>
        <p:nvPicPr>
          <p:cNvPr id="19" name="Picture 18">
            <a:extLst>
              <a:ext uri="{FF2B5EF4-FFF2-40B4-BE49-F238E27FC236}">
                <a16:creationId xmlns:a16="http://schemas.microsoft.com/office/drawing/2014/main" id="{3E12756A-04A2-A441-9C3D-C7AEE6826B40}"/>
              </a:ext>
            </a:extLst>
          </p:cNvPr>
          <p:cNvPicPr>
            <a:picLocks noChangeAspect="1"/>
          </p:cNvPicPr>
          <p:nvPr/>
        </p:nvPicPr>
        <p:blipFill>
          <a:blip r:embed="rId5"/>
          <a:stretch>
            <a:fillRect/>
          </a:stretch>
        </p:blipFill>
        <p:spPr>
          <a:xfrm>
            <a:off x="438364" y="4334164"/>
            <a:ext cx="3515095" cy="2295902"/>
          </a:xfrm>
          <a:prstGeom prst="rect">
            <a:avLst/>
          </a:prstGeom>
        </p:spPr>
      </p:pic>
      <p:sp>
        <p:nvSpPr>
          <p:cNvPr id="7" name="TextBox 6">
            <a:extLst>
              <a:ext uri="{FF2B5EF4-FFF2-40B4-BE49-F238E27FC236}">
                <a16:creationId xmlns:a16="http://schemas.microsoft.com/office/drawing/2014/main" id="{A5F29EE3-837B-2A4C-ACD5-E51C45BF6DB3}"/>
              </a:ext>
            </a:extLst>
          </p:cNvPr>
          <p:cNvSpPr txBox="1"/>
          <p:nvPr/>
        </p:nvSpPr>
        <p:spPr>
          <a:xfrm>
            <a:off x="8206451" y="5289630"/>
            <a:ext cx="3887577" cy="1200329"/>
          </a:xfrm>
          <a:prstGeom prst="rect">
            <a:avLst/>
          </a:prstGeom>
          <a:noFill/>
        </p:spPr>
        <p:txBody>
          <a:bodyPr wrap="square" rtlCol="0">
            <a:spAutoFit/>
          </a:bodyPr>
          <a:lstStyle/>
          <a:p>
            <a:r>
              <a:rPr lang="en-US" dirty="0"/>
              <a:t>In the colonization of the new world, Europeans organized “human property as extractable energy properties.” – Kathryn </a:t>
            </a:r>
            <a:r>
              <a:rPr lang="en-US" dirty="0" err="1"/>
              <a:t>Yusoff</a:t>
            </a:r>
            <a:endParaRPr lang="en-US" dirty="0"/>
          </a:p>
        </p:txBody>
      </p:sp>
    </p:spTree>
    <p:extLst>
      <p:ext uri="{BB962C8B-B14F-4D97-AF65-F5344CB8AC3E}">
        <p14:creationId xmlns:p14="http://schemas.microsoft.com/office/powerpoint/2010/main" val="42560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5184" y="339046"/>
            <a:ext cx="4736884" cy="814840"/>
          </a:xfrm>
        </p:spPr>
        <p:txBody>
          <a:bodyPr>
            <a:normAutofit/>
          </a:bodyPr>
          <a:lstStyle/>
          <a:p>
            <a:pPr algn="ctr"/>
            <a:r>
              <a:rPr lang="en-US" sz="2400" dirty="0"/>
              <a:t>Peak </a:t>
            </a:r>
            <a:r>
              <a:rPr lang="en-US" sz="2400" dirty="0" err="1"/>
              <a:t>sucropolitics</a:t>
            </a:r>
            <a:r>
              <a:rPr lang="en-US" sz="2400" dirty="0"/>
              <a:t>:</a:t>
            </a:r>
            <a:br>
              <a:rPr lang="en-US" sz="2400" dirty="0"/>
            </a:br>
            <a:r>
              <a:rPr lang="en-US" sz="2400" dirty="0"/>
              <a:t>Haiti</a:t>
            </a:r>
          </a:p>
        </p:txBody>
      </p:sp>
      <p:sp>
        <p:nvSpPr>
          <p:cNvPr id="3" name="Content Placeholder 2"/>
          <p:cNvSpPr>
            <a:spLocks noGrp="1"/>
          </p:cNvSpPr>
          <p:nvPr>
            <p:ph sz="half" idx="1"/>
          </p:nvPr>
        </p:nvSpPr>
        <p:spPr>
          <a:xfrm>
            <a:off x="304800" y="339047"/>
            <a:ext cx="5791200" cy="6236413"/>
          </a:xfrm>
        </p:spPr>
        <p:txBody>
          <a:bodyPr>
            <a:normAutofit fontScale="55000" lnSpcReduction="20000"/>
          </a:bodyPr>
          <a:lstStyle/>
          <a:p>
            <a:pPr>
              <a:lnSpc>
                <a:spcPct val="110000"/>
              </a:lnSpc>
            </a:pPr>
            <a:r>
              <a:rPr lang="en-US" sz="2900" dirty="0"/>
              <a:t>With 3,000 plantations in the 1780s, Saint-Domingue is Europe’s most valuable colony, </a:t>
            </a:r>
            <a:r>
              <a:rPr lang="en-US" sz="2900" dirty="0">
                <a:solidFill>
                  <a:srgbClr val="FF0000"/>
                </a:solidFill>
              </a:rPr>
              <a:t>exporting 60% of all the coffee and 75% of all the sugar consumed in Europe, </a:t>
            </a:r>
            <a:r>
              <a:rPr lang="en-US" sz="2900" dirty="0"/>
              <a:t>more than all Britain’s so-called West Indian colonies combined. The colony is the undisputed “crown jewel” of transatlantic plantation capitalism</a:t>
            </a:r>
          </a:p>
          <a:p>
            <a:pPr>
              <a:lnSpc>
                <a:spcPct val="110000"/>
              </a:lnSpc>
            </a:pPr>
            <a:r>
              <a:rPr lang="en-US" sz="2900" dirty="0"/>
              <a:t>Saint-Domingue imports up to 40k slaves a year. At one point it alone represented more than 1/3</a:t>
            </a:r>
            <a:r>
              <a:rPr lang="en-US" sz="2900" baseline="30000" dirty="0"/>
              <a:t>rd</a:t>
            </a:r>
            <a:r>
              <a:rPr lang="en-US" sz="2900" dirty="0"/>
              <a:t> of the Atlantic slave trade. </a:t>
            </a:r>
          </a:p>
          <a:p>
            <a:pPr>
              <a:lnSpc>
                <a:spcPct val="110000"/>
              </a:lnSpc>
            </a:pPr>
            <a:r>
              <a:rPr lang="en-US" sz="2900" dirty="0"/>
              <a:t>Meanwhile, back in France, 20% of the bourgeoisie have their wealth tied directly to slave-related commercial activity.</a:t>
            </a:r>
          </a:p>
          <a:p>
            <a:pPr>
              <a:lnSpc>
                <a:spcPct val="110000"/>
              </a:lnSpc>
            </a:pPr>
            <a:r>
              <a:rPr lang="en-US" sz="2900" dirty="0"/>
              <a:t>The coordinated uprising of Saint-Domingue’s slaves began in August 1791; it was 12 years of bloody civil war before the island’s forces finally defeated Napoleon’s effort to recapture the colony in 1802-1803. The first Haitian constitution was authored in 1801 and exceeded American and French revolutionary documents in its rights and freedoms. Yet 40% of the Haitian population died during its wars of liberation.</a:t>
            </a:r>
          </a:p>
          <a:p>
            <a:pPr>
              <a:lnSpc>
                <a:spcPct val="110000"/>
              </a:lnSpc>
            </a:pPr>
            <a:r>
              <a:rPr lang="en-US" sz="2900" dirty="0"/>
              <a:t>In exchange for diplomatic recognition from France, Haiti was forced to pay enormous reparations (150 million francs, $21 billion today). The audacity of self-emancipation led to northern revenge in the form of what was possibly </a:t>
            </a:r>
            <a:r>
              <a:rPr lang="en-US" sz="2900" dirty="0">
                <a:solidFill>
                  <a:srgbClr val="FF0000"/>
                </a:solidFill>
              </a:rPr>
              <a:t>the longest period of odious debt bondage in modern history </a:t>
            </a:r>
            <a:r>
              <a:rPr lang="en-US" sz="2900" dirty="0"/>
              <a:t>(1825 until 1947) leaving Haiti one of the poorest countries in the world</a:t>
            </a:r>
            <a:endParaRPr lang="en-US" dirty="0">
              <a:solidFill>
                <a:srgbClr val="FFFFFF"/>
              </a:solidFill>
            </a:endParaRPr>
          </a:p>
          <a:p>
            <a:pPr>
              <a:lnSpc>
                <a:spcPct val="110000"/>
              </a:lnSpc>
            </a:pPr>
            <a:endParaRPr lang="en-US" dirty="0"/>
          </a:p>
        </p:txBody>
      </p:sp>
      <p:pic>
        <p:nvPicPr>
          <p:cNvPr id="5" name="Picture Placeholder 4" descr="00054079.jpg">
            <a:extLst>
              <a:ext uri="{FF2B5EF4-FFF2-40B4-BE49-F238E27FC236}">
                <a16:creationId xmlns:a16="http://schemas.microsoft.com/office/drawing/2014/main" id="{6C2331AD-B299-5540-8A6D-BB009D523AA8}"/>
              </a:ext>
            </a:extLst>
          </p:cNvPr>
          <p:cNvPicPr>
            <a:picLocks noChangeAspect="1"/>
          </p:cNvPicPr>
          <p:nvPr/>
        </p:nvPicPr>
        <p:blipFill>
          <a:blip r:embed="rId2">
            <a:extLst>
              <a:ext uri="{28A0092B-C50C-407E-A947-70E740481C1C}">
                <a14:useLocalDpi xmlns:a14="http://schemas.microsoft.com/office/drawing/2010/main" val="0"/>
              </a:ext>
            </a:extLst>
          </a:blip>
          <a:srcRect l="10651" r="10651"/>
          <a:stretch>
            <a:fillRect/>
          </a:stretch>
        </p:blipFill>
        <p:spPr>
          <a:xfrm>
            <a:off x="6295185" y="1361769"/>
            <a:ext cx="4736883" cy="4572000"/>
          </a:xfrm>
          <a:prstGeom prst="rect">
            <a:avLst/>
          </a:prstGeom>
        </p:spPr>
      </p:pic>
    </p:spTree>
    <p:extLst>
      <p:ext uri="{BB962C8B-B14F-4D97-AF65-F5344CB8AC3E}">
        <p14:creationId xmlns:p14="http://schemas.microsoft.com/office/powerpoint/2010/main" val="31496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73B45-D785-424E-88D8-D099B015EC1C}"/>
              </a:ext>
            </a:extLst>
          </p:cNvPr>
          <p:cNvSpPr>
            <a:spLocks noGrp="1"/>
          </p:cNvSpPr>
          <p:nvPr>
            <p:ph type="ctrTitle"/>
          </p:nvPr>
        </p:nvSpPr>
        <p:spPr/>
        <p:txBody>
          <a:bodyPr/>
          <a:lstStyle/>
          <a:p>
            <a:r>
              <a:rPr lang="en-US" dirty="0"/>
              <a:t>Carbo</a:t>
            </a:r>
          </a:p>
        </p:txBody>
      </p:sp>
    </p:spTree>
    <p:extLst>
      <p:ext uri="{BB962C8B-B14F-4D97-AF65-F5344CB8AC3E}">
        <p14:creationId xmlns:p14="http://schemas.microsoft.com/office/powerpoint/2010/main" val="2120700298"/>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4DC6F004-8F9D-4F40-8394-6C4C67F70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3.xml><?xml version="1.0" encoding="utf-8"?>
<ds:datastoreItem xmlns:ds="http://schemas.openxmlformats.org/officeDocument/2006/customXml" ds:itemID="{4CC7F809-A434-4A8D-A127-1C50C2DB389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3614</Words>
  <Application>Microsoft Macintosh PowerPoint</Application>
  <PresentationFormat>Widescreen</PresentationFormat>
  <Paragraphs>193</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Avenir Book</vt:lpstr>
      <vt:lpstr>Calibri</vt:lpstr>
      <vt:lpstr>Garamond</vt:lpstr>
      <vt:lpstr>Tenorite</vt:lpstr>
      <vt:lpstr>Office Theme</vt:lpstr>
      <vt:lpstr>Learning to live IN 3D</vt:lpstr>
      <vt:lpstr>AGENDA</vt:lpstr>
      <vt:lpstr>PRIMARY GOAL</vt:lpstr>
      <vt:lpstr>AREAS OF GROWTH</vt:lpstr>
      <vt:lpstr>AREAS OF GROWTH in modern energy (through successive yet overlapping, compounding  energopolitical regimes since the mid 15th century) </vt:lpstr>
      <vt:lpstr>SUCRO</vt:lpstr>
      <vt:lpstr>The sucropolitical catalyst of European modernity</vt:lpstr>
      <vt:lpstr>Peak sucropolitics: Haiti</vt:lpstr>
      <vt:lpstr>Carbo</vt:lpstr>
      <vt:lpstr>After the Haitian revolution, plantation sucropolitics and transatlantic capitalism begin to transform with a new emphasis upon mechanization. Back in Europe this registers as a new conception of energy as “work” takes shape, particularly in Victorian Britain</vt:lpstr>
      <vt:lpstr>Carbopolitics, commodities and CONSUMERISM</vt:lpstr>
      <vt:lpstr>PowerPoint Presentation</vt:lpstr>
      <vt:lpstr>petro</vt:lpstr>
      <vt:lpstr>Automobility as catalyst for petroculture</vt:lpstr>
      <vt:lpstr>After wwi, the limitations of coal-fueled industrial capitalism and “carbon democracy” became evident. Oil involved less unruly labor and had many material advantages over coal (e.g. higher energy density, fluidity, plasticity). Petroknowledges begin to flourish. By the mid 20th century “growth” is the sine qua non of something called “the economy” and petroleum and derivative plastics become essential material forms across the planet. The world enters, unevenly, into an era of global petroculture: lifeworlds defined by mobility and consumerism, cheap goods and rampant energy use without regard for environmental and social consequences</vt:lpstr>
      <vt:lpstr>PowerPoint Presentation</vt:lpstr>
      <vt:lpstr>What’s on the horizon past sucro, carbo, petro?</vt:lpstr>
      <vt:lpstr>Most likely electro</vt:lpstr>
      <vt:lpstr>Decarbonization</vt:lpstr>
      <vt:lpstr>The good news is that it is finally starting to happen, sometimes dramatically so</vt:lpstr>
      <vt:lpstr>It is good news, isn’t it?</vt:lpstr>
      <vt:lpstr>The bad news is that extractivist, productivist sucro/carbo/petropolitical ideology and infrastructure persist, reproducing colonial &amp; ecocidal relations, unevenly but everywhere</vt:lpstr>
      <vt:lpstr>There are basically two kinds of arguments that high energy productivity, consumption and economic growth are infinitely sustainable:</vt:lpstr>
      <vt:lpstr>decoupling</vt:lpstr>
      <vt:lpstr>Decoupling debunked!</vt:lpstr>
      <vt:lpstr>degrowth</vt:lpstr>
      <vt:lpstr>Degrowth emerges conceptually in response to  the Club of Rome’s Limits of Growth report in 1972 </vt:lpstr>
      <vt:lpstr>Limits to Growth (1972) revisited</vt:lpstr>
      <vt:lpstr>André Gorz coins the term “décroissance”</vt:lpstr>
      <vt:lpstr>PowerPoint Presentation</vt:lpstr>
      <vt:lpstr>PowerPoint Presentation</vt:lpstr>
      <vt:lpstr>Decolonizing degrowth</vt:lpstr>
      <vt:lpstr>Are degrowth policies gaining traction anywhere in the global North?</vt:lpstr>
      <vt:lpstr>But why stop at living in 3-D?  shouldn’t we be living in 4-d? Or even 5-D?</vt:lpstr>
      <vt:lpstr>decomposition</vt:lpstr>
      <vt:lpstr>frontlines of decompositional politics today include:</vt:lpstr>
      <vt:lpstr>BUSINESS OPPORTUNITIES ARE LIKE BUSES. THERE'S ALWAYS ANOTHER ONE COMING.​</vt:lpstr>
      <vt:lpstr>decompositional OPPORTUNITIES ARE LIKE bacteria. THERE are 40 trillion of them in you already. </vt:lpstr>
      <vt:lpstr>PRIMARY GOAL</vt:lpstr>
      <vt:lpstr>MEET OUR TEAM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2021-05-30T14:07:31Z</dcterms:created>
  <dcterms:modified xsi:type="dcterms:W3CDTF">2024-01-22T16:37:35Z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