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330" r:id="rId7"/>
    <p:sldId id="356" r:id="rId8"/>
    <p:sldId id="357" r:id="rId9"/>
    <p:sldId id="262" r:id="rId10"/>
    <p:sldId id="272" r:id="rId11"/>
    <p:sldId id="274" r:id="rId12"/>
    <p:sldId id="273" r:id="rId13"/>
    <p:sldId id="263" r:id="rId14"/>
    <p:sldId id="269" r:id="rId15"/>
    <p:sldId id="271" r:id="rId16"/>
    <p:sldId id="264" r:id="rId17"/>
    <p:sldId id="265" r:id="rId18"/>
    <p:sldId id="268" r:id="rId19"/>
    <p:sldId id="266" r:id="rId20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kja-Elena Kersting Lie" initials="NKL" lastIdx="7" clrIdx="0">
    <p:extLst>
      <p:ext uri="{19B8F6BF-5375-455C-9EA6-DF929625EA0E}">
        <p15:presenceInfo xmlns:p15="http://schemas.microsoft.com/office/powerpoint/2012/main" userId="S::nataskja-elena.lie@diku.no::a592c9a0-cf99-4a6b-8066-3de20c5dd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F4"/>
    <a:srgbClr val="51D8CA"/>
    <a:srgbClr val="230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B088A-45DB-4E90-9080-4C811424B2E5}" v="784" dt="2019-12-10T08:40:17.282"/>
    <p1510:client id="{9BED6FE0-0380-162C-55E6-0C9D4F148FA0}" v="133" dt="2019-12-09T08:56:11.116"/>
    <p1510:client id="{F76F612A-FC47-C9D4-0204-D3F20C26D069}" v="2" vWet="4" dt="2019-12-09T09:21:40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DD9286-1B9A-4EAC-9C46-6A601F190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BCD18-8099-4882-8C55-83FB99A6E4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8AD6F-E78F-4729-8B26-473A0F3228F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72E0E-1053-4D8A-962F-A4B78D8C99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093B6-ED0E-4828-89D2-D3026D147B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CC0A-6B98-4546-9434-4DC3BDD0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DBED0-59BC-4D7F-A29D-11999000B03C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4EACF-E27E-4E84-9B89-351BEC28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14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5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68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Eksempel på hvordan mentorordninger ble integrert i et prosjektet ved </a:t>
            </a:r>
            <a:r>
              <a:rPr lang="nb-NO" err="1"/>
              <a:t>OsloMet</a:t>
            </a:r>
            <a:r>
              <a:rPr lang="nb-NO"/>
              <a:t>, som er finansiert gjennom </a:t>
            </a:r>
            <a:r>
              <a:rPr lang="nb-NO" err="1"/>
              <a:t>Dikus</a:t>
            </a:r>
            <a:r>
              <a:rPr lang="nb-NO"/>
              <a:t> midler for studentaktiv læring.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3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6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Diku har fått et utvidet mandat knyttet til kvalitetsutvikling i høyere utdanning. Dette gir oss en nøkkelrolle i kunnskapssektoren. </a:t>
            </a:r>
          </a:p>
          <a:p>
            <a:endParaRPr lang="nb-NO"/>
          </a:p>
          <a:p>
            <a:r>
              <a:rPr lang="nb-NO"/>
              <a:t>Kvalitetsutvikling og internasjonalt samarbeid er hovedelementer, og vi skal bidra til utdanningsinstitusjonenes måloppnåelse på disse områdene.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8D24-4D9D-4040-92BA-53BD5398D2E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16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Til sammen 153 millioner kroner årlig til grunnopplæringssektoren.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D66AE-D273-41A8-9667-17D1AC1B8B5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38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4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8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EACF-E27E-4E84-9B89-351BEC28DE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4651830-5D98-4C5E-B0BE-6E5BEE007DE8}"/>
              </a:ext>
            </a:extLst>
          </p:cNvPr>
          <p:cNvSpPr/>
          <p:nvPr userDrawn="1"/>
        </p:nvSpPr>
        <p:spPr>
          <a:xfrm>
            <a:off x="0" y="1631282"/>
            <a:ext cx="12192000" cy="5226719"/>
          </a:xfrm>
          <a:prstGeom prst="rect">
            <a:avLst/>
          </a:prstGeom>
          <a:solidFill>
            <a:srgbClr val="230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DA6500C-48B8-4BC1-B3D7-B8928ED36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8" y="507148"/>
            <a:ext cx="10797444" cy="5843704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525EA35-7B3B-4BC9-9326-4412243B9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6770" y="3114265"/>
            <a:ext cx="9144000" cy="442044"/>
          </a:xfrm>
        </p:spPr>
        <p:txBody>
          <a:bodyPr wrap="square">
            <a:spAutoFit/>
          </a:bodyPr>
          <a:lstStyle>
            <a:lvl1pPr marL="14403" indent="0">
              <a:buNone/>
              <a:defRPr sz="21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Arrangement | Sted | Dato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94350-B181-4B8C-B24E-FA97512F5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65470"/>
            <a:ext cx="9176770" cy="784958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Tittellinje 1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13255C2-2110-46E3-BDC4-3F444EA3B3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998" y="4821238"/>
            <a:ext cx="9176770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Tittellinje 2</a:t>
            </a:r>
          </a:p>
        </p:txBody>
      </p:sp>
    </p:spTree>
    <p:extLst>
      <p:ext uri="{BB962C8B-B14F-4D97-AF65-F5344CB8AC3E}">
        <p14:creationId xmlns:p14="http://schemas.microsoft.com/office/powerpoint/2010/main" val="31360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FDC08E1-A479-4F16-B38F-4185580E1F37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1E49093-5127-41B4-87C4-A85123904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63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02">
    <p:bg>
      <p:bgPr>
        <a:solidFill>
          <a:srgbClr val="230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19327E5-5EBF-4B90-ABF1-88D7BC7E1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00" y="507600"/>
            <a:ext cx="1285200" cy="4495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74288B-7711-4B78-A5A0-BCDB773658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65470"/>
            <a:ext cx="6480810" cy="784958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Tittellinje 1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285066E-980D-41AE-8FB5-3DB03CCC2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8" y="4821238"/>
            <a:ext cx="6480810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Tittellinje 2</a:t>
            </a:r>
          </a:p>
        </p:txBody>
      </p:sp>
    </p:spTree>
    <p:extLst>
      <p:ext uri="{BB962C8B-B14F-4D97-AF65-F5344CB8AC3E}">
        <p14:creationId xmlns:p14="http://schemas.microsoft.com/office/powerpoint/2010/main" val="321826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03">
    <p:bg>
      <p:bgPr>
        <a:solidFill>
          <a:srgbClr val="FE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ADAD16A-8C58-4771-88A9-0F84705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00" y="507600"/>
            <a:ext cx="1285200" cy="4431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AD947-866A-432E-AD9F-845E0C223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21237"/>
            <a:ext cx="6480810" cy="824879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Tittel linje 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157D60-2692-45B7-870E-7087EEEF03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3965471"/>
            <a:ext cx="6480808" cy="855766"/>
          </a:xfrm>
        </p:spPr>
        <p:txBody>
          <a:bodyPr anchor="t" anchorCtr="0"/>
          <a:lstStyle>
            <a:lvl1pPr algn="l">
              <a:defRPr sz="4501">
                <a:solidFill>
                  <a:srgbClr val="23099F"/>
                </a:solidFill>
              </a:defRPr>
            </a:lvl1pPr>
          </a:lstStyle>
          <a:p>
            <a:r>
              <a:rPr lang="nb-NO"/>
              <a:t>Tittel linje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CCE95A1-7A17-4306-8DAE-56B79ED49E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8192" y="1757209"/>
            <a:ext cx="5993808" cy="51007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55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CCE95A1-7A17-4306-8DAE-56B79ED49E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481E152-5333-C749-9DF3-3C73A3C24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00" y="507600"/>
            <a:ext cx="1286618" cy="45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638F4-463E-4483-B8B7-30649E3D49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825" y="4206449"/>
            <a:ext cx="5611159" cy="630551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lIns="180000" tIns="126000" rIns="180000" bIns="180000" anchor="ctr">
            <a:spAutoFit/>
          </a:bodyPr>
          <a:lstStyle>
            <a:lvl1pPr marL="14403" indent="0">
              <a:lnSpc>
                <a:spcPct val="114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Tekstboks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6695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90" y="1663894"/>
            <a:ext cx="7681885" cy="4513071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diagram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3037CAB4-CA2E-484A-9318-094C063439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1" y="1268559"/>
            <a:ext cx="5689547" cy="5177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1568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230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objekt, himmel&#10;&#10;Beskrivelse som er generert med høy visshet">
            <a:extLst>
              <a:ext uri="{FF2B5EF4-FFF2-40B4-BE49-F238E27FC236}">
                <a16:creationId xmlns:a16="http://schemas.microsoft.com/office/drawing/2014/main" id="{B4B532D3-5E13-4AD3-B40F-4FB7E02FE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83755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28CB51E-85B9-4743-B442-0971BF060B8E}"/>
              </a:ext>
            </a:extLst>
          </p:cNvPr>
          <p:cNvSpPr txBox="1"/>
          <p:nvPr userDrawn="1"/>
        </p:nvSpPr>
        <p:spPr>
          <a:xfrm>
            <a:off x="1565281" y="6065464"/>
            <a:ext cx="2065043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75" b="1">
                <a:solidFill>
                  <a:srgbClr val="51D8CA"/>
                </a:solidFill>
              </a:rPr>
              <a:t>diku.no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5CA057F-8B2F-4B54-A962-15D7ED442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00" y="532800"/>
            <a:ext cx="2901600" cy="582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3C7CD8-FEBC-4B1B-BB03-34D3A30EE5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3965470"/>
            <a:ext cx="5397499" cy="784958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Tittellinje 1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D9E892-4906-411E-BDA6-0D890F4DA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21238"/>
            <a:ext cx="5397501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Tittellinje 2</a:t>
            </a:r>
          </a:p>
        </p:txBody>
      </p:sp>
    </p:spTree>
    <p:extLst>
      <p:ext uri="{BB962C8B-B14F-4D97-AF65-F5344CB8AC3E}">
        <p14:creationId xmlns:p14="http://schemas.microsoft.com/office/powerpoint/2010/main" val="130305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FDC08E1-A479-4F16-B38F-4185580E1F37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1E49093-5127-41B4-87C4-A85123904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0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66954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/>
              <a:t>Tittel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290" y="1663894"/>
            <a:ext cx="5294727" cy="4513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Punkt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Bilde 7" descr="Et bilde som inneholder tekst&#10;&#10;Beskrivelse som er generert med høy visshet">
            <a:extLst>
              <a:ext uri="{FF2B5EF4-FFF2-40B4-BE49-F238E27FC236}">
                <a16:creationId xmlns:a16="http://schemas.microsoft.com/office/drawing/2014/main" id="{CA6B75AB-F8CB-46CC-A9FD-C4CF3CFCB74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11" y="506733"/>
            <a:ext cx="1281853" cy="4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2" r:id="rId4"/>
    <p:sldLayoutId id="2147483676" r:id="rId5"/>
    <p:sldLayoutId id="2147483672" r:id="rId6"/>
    <p:sldLayoutId id="2147483673" r:id="rId7"/>
    <p:sldLayoutId id="2147483677" r:id="rId8"/>
    <p:sldLayoutId id="2147483666" r:id="rId9"/>
    <p:sldLayoutId id="2147483667" r:id="rId10"/>
  </p:sldLayoutIdLst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751" b="1" kern="1200" spc="-4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06061" indent="-291658" algn="l" defTabSz="914446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rgbClr val="23099F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099F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099F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3099F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3099F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ku.n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ku.no/aktuel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fr/loupe-recherche-trouver-regarder-102014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fr/loupe-recherche-trouver-regarder-102014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fr/loupe-recherche-trouver-regarder-102014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3966-B525-4EE8-8AAC-5537C696A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6770" y="3114265"/>
            <a:ext cx="9144000" cy="939040"/>
          </a:xfrm>
        </p:spPr>
        <p:txBody>
          <a:bodyPr/>
          <a:lstStyle/>
          <a:p>
            <a:r>
              <a:rPr lang="nb-NO"/>
              <a:t>Studenter som inkluderes, lykkes bedre! I Bodø I 10.12.2019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77FCD-C286-40A9-946F-2B05A7F03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38492-4336-470B-99B5-F626477CFF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998" y="4821238"/>
            <a:ext cx="9176770" cy="792162"/>
          </a:xfrm>
        </p:spPr>
        <p:txBody>
          <a:bodyPr vert="horz" lIns="91440" tIns="0" rIns="91440" bIns="45720" rtlCol="0" anchor="t">
            <a:noAutofit/>
          </a:bodyPr>
          <a:lstStyle/>
          <a:p>
            <a:r>
              <a:rPr lang="nb-NO" dirty="0"/>
              <a:t>Hvordan få på plass gode mentorordninger?</a:t>
            </a:r>
          </a:p>
        </p:txBody>
      </p:sp>
    </p:spTree>
    <p:extLst>
      <p:ext uri="{BB962C8B-B14F-4D97-AF65-F5344CB8AC3E}">
        <p14:creationId xmlns:p14="http://schemas.microsoft.com/office/powerpoint/2010/main" val="209868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82A2C2-7C22-45F7-B59E-B60EF9A4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8847975" cy="669414"/>
          </a:xfrm>
        </p:spPr>
        <p:txBody>
          <a:bodyPr/>
          <a:lstStyle/>
          <a:p>
            <a:r>
              <a:rPr lang="nb-NO" sz="3750"/>
              <a:t>Hva sier studentene?</a:t>
            </a:r>
            <a:endParaRPr lang="nb-NO" sz="3750"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BE60E-337D-4F22-9300-756B886C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63894"/>
            <a:ext cx="6908340" cy="4513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5435" indent="-291465"/>
            <a:r>
              <a:rPr lang="nb-NO">
                <a:cs typeface="Arial"/>
              </a:rPr>
              <a:t>Universitetet i Bergen og studentsamskipnaden Sammen ønsket mer kunnskap om hva studentene selv sier om mentorordninger.</a:t>
            </a:r>
          </a:p>
          <a:p>
            <a:pPr marL="305435" indent="-291465">
              <a:lnSpc>
                <a:spcPct val="113999"/>
              </a:lnSpc>
            </a:pPr>
            <a:r>
              <a:rPr lang="nb-NO">
                <a:cs typeface="Arial"/>
              </a:rPr>
              <a:t>I september 2019 var fire studenter i samfunnspsykologi i praksis ho Sammen for å bidra i det pågående prosjektet «UiB mentor».</a:t>
            </a:r>
          </a:p>
          <a:p>
            <a:pPr marL="305435" indent="-291465">
              <a:lnSpc>
                <a:spcPct val="113999"/>
              </a:lnSpc>
            </a:pPr>
            <a:r>
              <a:rPr lang="nb-NO">
                <a:cs typeface="Arial"/>
              </a:rPr>
              <a:t>Studentene gjennomførte en litteraturstudie </a:t>
            </a:r>
            <a:r>
              <a:rPr lang="nb-NO">
                <a:ea typeface="+mn-lt"/>
                <a:cs typeface="+mn-lt"/>
              </a:rPr>
              <a:t>og spørreundersøkelser </a:t>
            </a:r>
            <a:r>
              <a:rPr lang="nb-NO">
                <a:cs typeface="Arial"/>
              </a:rPr>
              <a:t>(blant førsteårsstudenter ved </a:t>
            </a:r>
            <a:br>
              <a:rPr lang="nb-NO">
                <a:cs typeface="Arial"/>
              </a:rPr>
            </a:br>
            <a:r>
              <a:rPr lang="nb-NO">
                <a:cs typeface="Arial"/>
              </a:rPr>
              <a:t>Det medisinske fakultet og Det psykologiske fakultet).</a:t>
            </a:r>
          </a:p>
        </p:txBody>
      </p:sp>
      <p:pic>
        <p:nvPicPr>
          <p:cNvPr id="2" name="Bilde 2" descr="Et bilde som inneholder person, innendørs, scene, sitter&#10;&#10;Beskrivelse som er generert med svært høy visshet">
            <a:extLst>
              <a:ext uri="{FF2B5EF4-FFF2-40B4-BE49-F238E27FC236}">
                <a16:creationId xmlns:a16="http://schemas.microsoft.com/office/drawing/2014/main" id="{D4777B16-1904-4743-A578-73074F42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65" y="1774403"/>
            <a:ext cx="3661062" cy="2258557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11CC3F9-AA81-4F9C-9B17-DF0687D2CCED}"/>
              </a:ext>
            </a:extLst>
          </p:cNvPr>
          <p:cNvSpPr txBox="1">
            <a:spLocks/>
          </p:cNvSpPr>
          <p:nvPr/>
        </p:nvSpPr>
        <p:spPr>
          <a:xfrm>
            <a:off x="7705417" y="4148477"/>
            <a:ext cx="3964250" cy="830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61" indent="-291658" algn="l" defTabSz="914446" rtl="0" eaLnBrk="1" latinLnBrk="0" hangingPunct="1">
              <a:lnSpc>
                <a:spcPct val="114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" indent="0">
              <a:lnSpc>
                <a:spcPct val="113999"/>
              </a:lnSpc>
              <a:buNone/>
            </a:pPr>
            <a:r>
              <a:rPr lang="nb-NO" sz="1400" i="1">
                <a:cs typeface="Arial"/>
              </a:rPr>
              <a:t>Praksisstudentene: </a:t>
            </a:r>
            <a:br>
              <a:rPr lang="nb-NO" sz="1400" i="1">
                <a:cs typeface="Arial"/>
              </a:rPr>
            </a:br>
            <a:r>
              <a:rPr lang="nb-NO" sz="1400" i="1">
                <a:cs typeface="Arial"/>
              </a:rPr>
              <a:t>Kristine F. Sættem, Siri Oftedal, Daniel Hansen og Jonas T. Onarheim. </a:t>
            </a:r>
            <a:endParaRPr lang="nb-NO" i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38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82A2C2-7C22-45F7-B59E-B60EF9A4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8847975" cy="669414"/>
          </a:xfrm>
        </p:spPr>
        <p:txBody>
          <a:bodyPr/>
          <a:lstStyle/>
          <a:p>
            <a:r>
              <a:rPr lang="nb-NO" sz="3750"/>
              <a:t>Hva sier studentene?</a:t>
            </a:r>
            <a:endParaRPr lang="nb-NO" sz="3750"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BE60E-337D-4F22-9300-756B886C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63894"/>
            <a:ext cx="8582430" cy="4513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Mentor – en vitenskaplig ansatt eller en viderekommen student?</a:t>
            </a: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Hva er det ønskelig at ordningen inneholder?</a:t>
            </a: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Hvor mye tid er studentene villige til å bruke?</a:t>
            </a: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Gruppementorering eller 1:1?</a:t>
            </a: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Hva kan hindre studentene i å benytte tilbudet om mentor?</a:t>
            </a: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26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82A2C2-7C22-45F7-B59E-B60EF9A4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8847975" cy="669414"/>
          </a:xfrm>
        </p:spPr>
        <p:txBody>
          <a:bodyPr/>
          <a:lstStyle/>
          <a:p>
            <a:r>
              <a:rPr lang="nb-NO" sz="3750"/>
              <a:t>Hva sier studentene?</a:t>
            </a:r>
            <a:endParaRPr lang="nb-NO" sz="3750"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BE60E-337D-4F22-9300-756B886C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63894"/>
            <a:ext cx="8853748" cy="4513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Flertallet ønsker en viderekommen student som mentor.</a:t>
            </a:r>
            <a:endParaRPr lang="nb-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Ønsker et faglig fokus: hvordan har en viderekommen student løst utfordringer, samt studiets struktur og oppbygging, men vektlegger også det sosiale.</a:t>
            </a: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3-6 timar per måned.</a:t>
            </a: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Gruppementorering (5-8 personer) i kombinasjon med 1:1.</a:t>
            </a: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o">
                <a:ea typeface="+mn-lt"/>
                <a:cs typeface="+mn-lt"/>
              </a:rPr>
              <a:t>Tidspress, manglende kjemi med mentor og at formålet med ordningen er uklart formulert kan hindre deltagelse.</a:t>
            </a:r>
            <a:br>
              <a:rPr lang="no">
                <a:ea typeface="+mn-lt"/>
                <a:cs typeface="+mn-lt"/>
              </a:rPr>
            </a:br>
            <a:endParaRPr lang="no">
              <a:ea typeface="+mn-lt"/>
              <a:cs typeface="+mn-lt"/>
            </a:endParaRPr>
          </a:p>
          <a:p>
            <a:pPr marL="13970" indent="0">
              <a:lnSpc>
                <a:spcPct val="113999"/>
              </a:lnSpc>
              <a:buNone/>
            </a:pPr>
            <a:r>
              <a:rPr lang="no">
                <a:ea typeface="+mn-lt"/>
                <a:cs typeface="+mn-lt"/>
              </a:rPr>
              <a:t>Følges opp med med flere spørreundersøkelser og dybdeintervjuer. </a:t>
            </a:r>
            <a:br>
              <a:rPr lang="no">
                <a:ea typeface="+mn-lt"/>
                <a:cs typeface="+mn-lt"/>
              </a:rPr>
            </a:br>
            <a:endParaRPr lang="no">
              <a:ea typeface="+mn-lt"/>
              <a:cs typeface="+mn-lt"/>
            </a:endParaRPr>
          </a:p>
          <a:p>
            <a:pPr marL="305435" indent="-291465">
              <a:lnSpc>
                <a:spcPct val="113999"/>
              </a:lnSpc>
            </a:pPr>
            <a:endParaRPr lang="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86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82A2C2-7C22-45F7-B59E-B60EF9A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Workshop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BE60E-337D-4F22-9300-756B886C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3970" indent="0">
              <a:buNone/>
            </a:pPr>
            <a:r>
              <a:rPr lang="nb-NO" dirty="0">
                <a:cs typeface="Arial"/>
              </a:rPr>
              <a:t>Tidsestimat: 30 minutter. Bruk ca. 10 minutter på hvert av spørsmålene</a:t>
            </a:r>
          </a:p>
          <a:p>
            <a:pPr marL="471170" indent="-457200">
              <a:lnSpc>
                <a:spcPct val="113999"/>
              </a:lnSpc>
              <a:buAutoNum type="arabicPeriod"/>
            </a:pPr>
            <a:r>
              <a:rPr lang="nb-NO" dirty="0">
                <a:ea typeface="+mn-lt"/>
                <a:cs typeface="+mn-lt"/>
              </a:rPr>
              <a:t>Samsvarer de foreløpige funnene fra </a:t>
            </a:r>
            <a:r>
              <a:rPr lang="nb-NO" dirty="0" err="1">
                <a:ea typeface="+mn-lt"/>
                <a:cs typeface="+mn-lt"/>
              </a:rPr>
              <a:t>Dikus</a:t>
            </a:r>
            <a:r>
              <a:rPr lang="nb-NO" dirty="0">
                <a:ea typeface="+mn-lt"/>
                <a:cs typeface="+mn-lt"/>
              </a:rPr>
              <a:t> kartlegging med erfaringene i sektoren for øvrig?</a:t>
            </a:r>
            <a:endParaRPr lang="nb-NO" dirty="0">
              <a:cs typeface="Arial"/>
            </a:endParaRPr>
          </a:p>
          <a:p>
            <a:pPr marL="471170" indent="-457200">
              <a:lnSpc>
                <a:spcPct val="113999"/>
              </a:lnSpc>
              <a:buAutoNum type="arabicPeriod"/>
            </a:pPr>
            <a:r>
              <a:rPr lang="nb-NO" dirty="0">
                <a:ea typeface="+mn-lt"/>
                <a:cs typeface="+mn-lt"/>
              </a:rPr>
              <a:t>Hvilke muligheter og utfordringer ser dere i arbeidet med å etablere mentorordninger?</a:t>
            </a:r>
          </a:p>
          <a:p>
            <a:pPr marL="471170" indent="-457200">
              <a:lnSpc>
                <a:spcPct val="113999"/>
              </a:lnSpc>
              <a:buAutoNum type="arabicPeriod"/>
            </a:pPr>
            <a:r>
              <a:rPr lang="nb-NO" dirty="0">
                <a:ea typeface="+mn-lt"/>
                <a:cs typeface="+mn-lt"/>
              </a:rPr>
              <a:t>Hva ønsker dere at Diku skal bidra med for å fremme utviklingen av mentorordninger? </a:t>
            </a:r>
          </a:p>
          <a:p>
            <a:pPr marL="457200" lvl="1" indent="0">
              <a:lnSpc>
                <a:spcPct val="113999"/>
              </a:lnSpc>
              <a:buNone/>
            </a:pPr>
            <a:endParaRPr lang="nb-NO" dirty="0">
              <a:cs typeface="Arial"/>
            </a:endParaRPr>
          </a:p>
          <a:p>
            <a:pPr marL="13970" indent="0">
              <a:lnSpc>
                <a:spcPct val="113999"/>
              </a:lnSpc>
              <a:buNone/>
            </a:pPr>
            <a:endParaRPr lang="nb-NO" dirty="0">
              <a:cs typeface="Arial"/>
            </a:endParaRPr>
          </a:p>
          <a:p>
            <a:pPr marL="13970" indent="0">
              <a:lnSpc>
                <a:spcPct val="113999"/>
              </a:lnSpc>
              <a:buNone/>
            </a:pPr>
            <a:endParaRPr lang="nb-NO" dirty="0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21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82A2C2-7C22-45F7-B59E-B60EF9A4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8723021" cy="584775"/>
          </a:xfrm>
        </p:spPr>
        <p:txBody>
          <a:bodyPr/>
          <a:lstStyle/>
          <a:p>
            <a:pPr marL="305435" indent="-291465"/>
            <a:r>
              <a:rPr lang="nb-NO" sz="3200" err="1"/>
              <a:t>Dikus</a:t>
            </a:r>
            <a:r>
              <a:rPr lang="nb-NO" sz="3200"/>
              <a:t> programmer</a:t>
            </a:r>
            <a:endParaRPr lang="nb-NO" sz="3200">
              <a:highlight>
                <a:srgbClr val="FFFF00"/>
              </a:highlight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BE60E-337D-4F22-9300-756B886C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3" indent="0">
              <a:buNone/>
            </a:pPr>
            <a:endParaRPr lang="en-US" dirty="0"/>
          </a:p>
          <a:p>
            <a:r>
              <a:rPr lang="en-US" dirty="0"/>
              <a:t>Diku </a:t>
            </a:r>
            <a:r>
              <a:rPr lang="en-US" dirty="0" err="1"/>
              <a:t>lyser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programmer </a:t>
            </a:r>
            <a:r>
              <a:rPr lang="en-US" dirty="0" err="1"/>
              <a:t>som</a:t>
            </a:r>
            <a:r>
              <a:rPr lang="en-US" dirty="0"/>
              <a:t> ligger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nettsidene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https://diku</a:t>
            </a:r>
            <a:r>
              <a:rPr lang="en-US">
                <a:hlinkClick r:id="rId3"/>
              </a:rPr>
              <a:t>.no</a:t>
            </a:r>
            <a:r>
              <a:rPr lang="en-US"/>
              <a:t>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https://diku.no/aktuelt/</a:t>
            </a:r>
            <a:endParaRPr lang="en-US" dirty="0"/>
          </a:p>
          <a:p>
            <a:pPr marL="457223" lvl="1" indent="0"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Mulighet</a:t>
            </a:r>
            <a:r>
              <a:rPr lang="en-US" dirty="0"/>
              <a:t> for </a:t>
            </a:r>
            <a:r>
              <a:rPr lang="en-US" dirty="0" err="1"/>
              <a:t>utvikle</a:t>
            </a:r>
            <a:r>
              <a:rPr lang="en-US" dirty="0"/>
              <a:t> </a:t>
            </a:r>
            <a:r>
              <a:rPr lang="en-US" dirty="0" err="1"/>
              <a:t>prosjekter</a:t>
            </a:r>
            <a:r>
              <a:rPr lang="en-US" dirty="0"/>
              <a:t> der </a:t>
            </a:r>
            <a:r>
              <a:rPr lang="en-US" dirty="0" err="1"/>
              <a:t>mentorordning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inn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del, der det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hensiktsmessig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433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udenter som har erfaring med arbeid i Makerspace. Spesielt fokus på å rekruttere lærerstudentene (reserverte stillinger). Enkelte studenter oppfordres spesielt til å søke.">
            <a:extLst>
              <a:ext uri="{FF2B5EF4-FFF2-40B4-BE49-F238E27FC236}">
                <a16:creationId xmlns:a16="http://schemas.microsoft.com/office/drawing/2014/main" id="{6040B8DB-AE29-4061-A9BC-3533D9456917}"/>
              </a:ext>
            </a:extLst>
          </p:cNvPr>
          <p:cNvSpPr txBox="1"/>
          <p:nvPr/>
        </p:nvSpPr>
        <p:spPr>
          <a:xfrm>
            <a:off x="2383532" y="2140458"/>
            <a:ext cx="3763272" cy="12625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defTabSz="410751" hangingPunct="0"/>
            <a:r>
              <a:rPr sz="1547" kern="0" err="1">
                <a:latin typeface="Helvetica Neue Medium"/>
              </a:rPr>
              <a:t>Studenter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som</a:t>
            </a:r>
            <a:r>
              <a:rPr sz="1547" kern="0">
                <a:latin typeface="Helvetica Neue Medium"/>
              </a:rPr>
              <a:t> har </a:t>
            </a:r>
            <a:r>
              <a:rPr sz="1547" kern="0" err="1">
                <a:latin typeface="Helvetica Neue Medium"/>
              </a:rPr>
              <a:t>erfaring</a:t>
            </a:r>
            <a:r>
              <a:rPr sz="1547" kern="0">
                <a:latin typeface="Helvetica Neue Medium"/>
              </a:rPr>
              <a:t> med </a:t>
            </a:r>
            <a:r>
              <a:rPr sz="1547" kern="0" err="1">
                <a:latin typeface="Helvetica Neue Medium"/>
              </a:rPr>
              <a:t>arbeid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i</a:t>
            </a:r>
            <a:r>
              <a:rPr sz="1547" kern="0">
                <a:latin typeface="Helvetica Neue Medium"/>
              </a:rPr>
              <a:t> Makerspace. </a:t>
            </a:r>
            <a:r>
              <a:rPr sz="1547" kern="0" err="1">
                <a:latin typeface="Helvetica Neue Medium"/>
              </a:rPr>
              <a:t>Spesielt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fokus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på</a:t>
            </a:r>
            <a:r>
              <a:rPr sz="1547" kern="0">
                <a:latin typeface="Helvetica Neue Medium"/>
              </a:rPr>
              <a:t> å </a:t>
            </a:r>
            <a:r>
              <a:rPr sz="1547" kern="0" err="1">
                <a:latin typeface="Helvetica Neue Medium"/>
              </a:rPr>
              <a:t>rekruttere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lærerstudentene</a:t>
            </a:r>
            <a:r>
              <a:rPr sz="1547" kern="0">
                <a:latin typeface="Helvetica Neue Medium"/>
              </a:rPr>
              <a:t> (</a:t>
            </a:r>
            <a:r>
              <a:rPr sz="1547" kern="0" err="1">
                <a:latin typeface="Helvetica Neue Medium"/>
              </a:rPr>
              <a:t>reserverte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stillinger</a:t>
            </a:r>
            <a:r>
              <a:rPr sz="1547" kern="0">
                <a:latin typeface="Helvetica Neue Medium"/>
              </a:rPr>
              <a:t>). </a:t>
            </a:r>
            <a:r>
              <a:rPr sz="1547" kern="0" err="1">
                <a:latin typeface="Helvetica Neue Medium"/>
              </a:rPr>
              <a:t>Enkelte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studenter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oppfordres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spesielt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til</a:t>
            </a:r>
            <a:r>
              <a:rPr sz="1547" kern="0">
                <a:latin typeface="Helvetica Neue Medium"/>
              </a:rPr>
              <a:t> å </a:t>
            </a:r>
            <a:r>
              <a:rPr sz="1547" kern="0" err="1">
                <a:latin typeface="Helvetica Neue Medium"/>
              </a:rPr>
              <a:t>søke</a:t>
            </a:r>
            <a:r>
              <a:rPr sz="1547" kern="0">
                <a:latin typeface="Helvetica Neue Medium"/>
              </a:rPr>
              <a:t>. </a:t>
            </a:r>
          </a:p>
        </p:txBody>
      </p:sp>
      <p:sp>
        <p:nvSpPr>
          <p:cNvPr id="7" name="Kort kurs. Hovedsaklig «on the job training» med ansatte og erfarne mentorer. Det arrangeres julebord og samlinger for å «bygge lag». Individuell opplæring avhengig av behov. NB! HMS.">
            <a:extLst>
              <a:ext uri="{FF2B5EF4-FFF2-40B4-BE49-F238E27FC236}">
                <a16:creationId xmlns:a16="http://schemas.microsoft.com/office/drawing/2014/main" id="{20A55AEE-B986-4ACA-932F-E85E0A2217A2}"/>
              </a:ext>
            </a:extLst>
          </p:cNvPr>
          <p:cNvSpPr txBox="1"/>
          <p:nvPr/>
        </p:nvSpPr>
        <p:spPr>
          <a:xfrm>
            <a:off x="2449876" y="5552414"/>
            <a:ext cx="7400237" cy="78637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defTabSz="410751" hangingPunct="0"/>
            <a:r>
              <a:rPr sz="1547" kern="0" err="1">
                <a:latin typeface="Helvetica Neue Medium"/>
              </a:rPr>
              <a:t>Kort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kurs</a:t>
            </a:r>
            <a:r>
              <a:rPr sz="1547" kern="0">
                <a:latin typeface="Helvetica Neue Medium"/>
              </a:rPr>
              <a:t>. </a:t>
            </a:r>
            <a:r>
              <a:rPr sz="1547" kern="0" err="1">
                <a:latin typeface="Helvetica Neue Medium"/>
              </a:rPr>
              <a:t>Hovedsaklig</a:t>
            </a:r>
            <a:r>
              <a:rPr sz="1547" kern="0">
                <a:latin typeface="Helvetica Neue Medium"/>
              </a:rPr>
              <a:t> «on the job training» med </a:t>
            </a:r>
            <a:r>
              <a:rPr sz="1547" kern="0" err="1">
                <a:latin typeface="Helvetica Neue Medium"/>
              </a:rPr>
              <a:t>ansatte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og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erfarne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mentorer</a:t>
            </a:r>
            <a:r>
              <a:rPr sz="1547" kern="0">
                <a:latin typeface="Helvetica Neue Medium"/>
              </a:rPr>
              <a:t>. Det </a:t>
            </a:r>
            <a:r>
              <a:rPr sz="1547" kern="0" err="1">
                <a:latin typeface="Helvetica Neue Medium"/>
              </a:rPr>
              <a:t>arrangeres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julebord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og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samlinger</a:t>
            </a:r>
            <a:r>
              <a:rPr sz="1547" kern="0">
                <a:latin typeface="Helvetica Neue Medium"/>
              </a:rPr>
              <a:t> for å «</a:t>
            </a:r>
            <a:r>
              <a:rPr sz="1547" kern="0" err="1">
                <a:latin typeface="Helvetica Neue Medium"/>
              </a:rPr>
              <a:t>bygge</a:t>
            </a:r>
            <a:r>
              <a:rPr sz="1547" kern="0">
                <a:latin typeface="Helvetica Neue Medium"/>
              </a:rPr>
              <a:t> lag». </a:t>
            </a:r>
            <a:r>
              <a:rPr sz="1547" kern="0" err="1">
                <a:latin typeface="Helvetica Neue Medium"/>
              </a:rPr>
              <a:t>Individuell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opplæring</a:t>
            </a:r>
            <a:r>
              <a:rPr sz="1547" kern="0">
                <a:latin typeface="Helvetica Neue Medium"/>
              </a:rPr>
              <a:t> </a:t>
            </a:r>
            <a:r>
              <a:rPr sz="1547" kern="0" err="1">
                <a:latin typeface="Helvetica Neue Medium"/>
              </a:rPr>
              <a:t>avhengig</a:t>
            </a:r>
            <a:r>
              <a:rPr sz="1547" kern="0">
                <a:latin typeface="Helvetica Neue Medium"/>
              </a:rPr>
              <a:t> av </a:t>
            </a:r>
            <a:r>
              <a:rPr sz="1547" kern="0" err="1">
                <a:latin typeface="Helvetica Neue Medium"/>
              </a:rPr>
              <a:t>behov</a:t>
            </a:r>
            <a:r>
              <a:rPr sz="1547" kern="0">
                <a:latin typeface="Helvetica Neue Medium"/>
              </a:rPr>
              <a:t>. NB! HMS.  </a:t>
            </a:r>
          </a:p>
        </p:txBody>
      </p:sp>
      <p:sp>
        <p:nvSpPr>
          <p:cNvPr id="8" name="Viktig at studentmentorene har et «brukervennlig» grensesnitt. Sosial, didaktisk og faglig kompetanse vektes likt. Karakterer forteller noe, men langt fra alt. I vårt prosjekt ønsker vi en tverrfaglig sammensatt gruppe studentmentorer.">
            <a:extLst>
              <a:ext uri="{FF2B5EF4-FFF2-40B4-BE49-F238E27FC236}">
                <a16:creationId xmlns:a16="http://schemas.microsoft.com/office/drawing/2014/main" id="{AC81215E-A65D-457F-BFE4-7DEB359BC25B}"/>
              </a:ext>
            </a:extLst>
          </p:cNvPr>
          <p:cNvSpPr txBox="1"/>
          <p:nvPr/>
        </p:nvSpPr>
        <p:spPr>
          <a:xfrm>
            <a:off x="2427586" y="4102183"/>
            <a:ext cx="7400237" cy="7540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defTabSz="410751" hangingPunct="0"/>
            <a:r>
              <a:rPr sz="1477" kern="0" err="1">
                <a:latin typeface="Helvetica Neue Medium"/>
              </a:rPr>
              <a:t>Viktig</a:t>
            </a:r>
            <a:r>
              <a:rPr sz="1477" kern="0">
                <a:latin typeface="Helvetica Neue Medium"/>
              </a:rPr>
              <a:t> at </a:t>
            </a:r>
            <a:r>
              <a:rPr sz="1477" kern="0" err="1">
                <a:latin typeface="Helvetica Neue Medium"/>
              </a:rPr>
              <a:t>studentmentorene</a:t>
            </a:r>
            <a:r>
              <a:rPr sz="1477" kern="0">
                <a:latin typeface="Helvetica Neue Medium"/>
              </a:rPr>
              <a:t> har et «</a:t>
            </a:r>
            <a:r>
              <a:rPr sz="1477" kern="0" err="1">
                <a:latin typeface="Helvetica Neue Medium"/>
              </a:rPr>
              <a:t>brukervennlig</a:t>
            </a:r>
            <a:r>
              <a:rPr sz="1477" kern="0">
                <a:latin typeface="Helvetica Neue Medium"/>
              </a:rPr>
              <a:t>» </a:t>
            </a:r>
            <a:r>
              <a:rPr sz="1477" kern="0" err="1">
                <a:latin typeface="Helvetica Neue Medium"/>
              </a:rPr>
              <a:t>grensesnitt</a:t>
            </a:r>
            <a:r>
              <a:rPr sz="1477" kern="0">
                <a:latin typeface="Helvetica Neue Medium"/>
              </a:rPr>
              <a:t>. </a:t>
            </a:r>
            <a:r>
              <a:rPr sz="1477" kern="0" err="1">
                <a:latin typeface="Helvetica Neue Medium"/>
              </a:rPr>
              <a:t>Sosial</a:t>
            </a:r>
            <a:r>
              <a:rPr sz="1477" kern="0">
                <a:latin typeface="Helvetica Neue Medium"/>
              </a:rPr>
              <a:t>, </a:t>
            </a:r>
            <a:r>
              <a:rPr sz="1477" kern="0" err="1">
                <a:latin typeface="Helvetica Neue Medium"/>
              </a:rPr>
              <a:t>didaktisk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og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faglig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kompetanse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vektes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likt</a:t>
            </a:r>
            <a:r>
              <a:rPr sz="1477" kern="0">
                <a:latin typeface="Helvetica Neue Medium"/>
              </a:rPr>
              <a:t>. </a:t>
            </a:r>
            <a:r>
              <a:rPr sz="1477" kern="0" err="1">
                <a:latin typeface="Helvetica Neue Medium"/>
              </a:rPr>
              <a:t>Karakterer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forteller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noe</a:t>
            </a:r>
            <a:r>
              <a:rPr sz="1477" kern="0">
                <a:latin typeface="Helvetica Neue Medium"/>
              </a:rPr>
              <a:t>, men </a:t>
            </a:r>
            <a:r>
              <a:rPr sz="1477" kern="0" err="1">
                <a:latin typeface="Helvetica Neue Medium"/>
              </a:rPr>
              <a:t>langt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fra</a:t>
            </a:r>
            <a:r>
              <a:rPr sz="1477" kern="0">
                <a:latin typeface="Helvetica Neue Medium"/>
              </a:rPr>
              <a:t> alt. I </a:t>
            </a:r>
            <a:r>
              <a:rPr sz="1477" kern="0" err="1">
                <a:latin typeface="Helvetica Neue Medium"/>
              </a:rPr>
              <a:t>vårt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prosjekt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ønsker</a:t>
            </a:r>
            <a:r>
              <a:rPr sz="1477" kern="0">
                <a:latin typeface="Helvetica Neue Medium"/>
              </a:rPr>
              <a:t> vi </a:t>
            </a:r>
            <a:r>
              <a:rPr sz="1477" kern="0" err="1">
                <a:latin typeface="Helvetica Neue Medium"/>
              </a:rPr>
              <a:t>en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tverrfaglig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sammensatt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gruppe</a:t>
            </a:r>
            <a:r>
              <a:rPr sz="1477" kern="0">
                <a:latin typeface="Helvetica Neue Medium"/>
              </a:rPr>
              <a:t> </a:t>
            </a:r>
            <a:r>
              <a:rPr sz="1477" kern="0" err="1">
                <a:latin typeface="Helvetica Neue Medium"/>
              </a:rPr>
              <a:t>studentmentorer</a:t>
            </a:r>
            <a:r>
              <a:rPr sz="1477" kern="0">
                <a:latin typeface="Helvetica Neue Medium"/>
              </a:rPr>
              <a:t>. </a:t>
            </a:r>
          </a:p>
        </p:txBody>
      </p:sp>
      <p:sp>
        <p:nvSpPr>
          <p:cNvPr id="9" name="Bueskyting">
            <a:extLst>
              <a:ext uri="{FF2B5EF4-FFF2-40B4-BE49-F238E27FC236}">
                <a16:creationId xmlns:a16="http://schemas.microsoft.com/office/drawing/2014/main" id="{9B8BE5C8-029E-4C24-8057-A04A8408C9F1}"/>
              </a:ext>
            </a:extLst>
          </p:cNvPr>
          <p:cNvSpPr/>
          <p:nvPr/>
        </p:nvSpPr>
        <p:spPr>
          <a:xfrm>
            <a:off x="1687296" y="2425825"/>
            <a:ext cx="691790" cy="691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1252"/>
                </a:moveTo>
                <a:cubicBezTo>
                  <a:pt x="16065" y="1252"/>
                  <a:pt x="20348" y="5536"/>
                  <a:pt x="20348" y="10800"/>
                </a:cubicBezTo>
                <a:cubicBezTo>
                  <a:pt x="20348" y="16065"/>
                  <a:pt x="16064" y="20348"/>
                  <a:pt x="10800" y="20348"/>
                </a:cubicBezTo>
                <a:cubicBezTo>
                  <a:pt x="5536" y="20348"/>
                  <a:pt x="1252" y="16065"/>
                  <a:pt x="1252" y="10800"/>
                </a:cubicBezTo>
                <a:cubicBezTo>
                  <a:pt x="1252" y="5536"/>
                  <a:pt x="5535" y="1252"/>
                  <a:pt x="10800" y="1252"/>
                </a:cubicBezTo>
                <a:close/>
                <a:moveTo>
                  <a:pt x="10800" y="1520"/>
                </a:moveTo>
                <a:cubicBezTo>
                  <a:pt x="5684" y="1520"/>
                  <a:pt x="1520" y="5684"/>
                  <a:pt x="1520" y="10800"/>
                </a:cubicBezTo>
                <a:cubicBezTo>
                  <a:pt x="1520" y="15916"/>
                  <a:pt x="5684" y="20080"/>
                  <a:pt x="10800" y="20080"/>
                </a:cubicBezTo>
                <a:cubicBezTo>
                  <a:pt x="15916" y="20080"/>
                  <a:pt x="20078" y="15916"/>
                  <a:pt x="20078" y="10800"/>
                </a:cubicBezTo>
                <a:cubicBezTo>
                  <a:pt x="20078" y="5684"/>
                  <a:pt x="15916" y="1520"/>
                  <a:pt x="10800" y="1520"/>
                </a:cubicBezTo>
                <a:close/>
                <a:moveTo>
                  <a:pt x="10800" y="2810"/>
                </a:moveTo>
                <a:cubicBezTo>
                  <a:pt x="15213" y="2810"/>
                  <a:pt x="18789" y="6387"/>
                  <a:pt x="18789" y="10800"/>
                </a:cubicBezTo>
                <a:cubicBezTo>
                  <a:pt x="18789" y="15213"/>
                  <a:pt x="15213" y="18790"/>
                  <a:pt x="10800" y="18790"/>
                </a:cubicBezTo>
                <a:cubicBezTo>
                  <a:pt x="6387" y="18790"/>
                  <a:pt x="2810" y="15213"/>
                  <a:pt x="2810" y="10800"/>
                </a:cubicBezTo>
                <a:cubicBezTo>
                  <a:pt x="2810" y="6387"/>
                  <a:pt x="6387" y="2810"/>
                  <a:pt x="10800" y="2810"/>
                </a:cubicBezTo>
                <a:close/>
                <a:moveTo>
                  <a:pt x="10800" y="4855"/>
                </a:moveTo>
                <a:cubicBezTo>
                  <a:pt x="7517" y="4855"/>
                  <a:pt x="4855" y="7517"/>
                  <a:pt x="4855" y="10800"/>
                </a:cubicBezTo>
                <a:cubicBezTo>
                  <a:pt x="4855" y="14083"/>
                  <a:pt x="7517" y="16745"/>
                  <a:pt x="10800" y="16745"/>
                </a:cubicBezTo>
                <a:cubicBezTo>
                  <a:pt x="14083" y="16745"/>
                  <a:pt x="16743" y="14083"/>
                  <a:pt x="16743" y="10800"/>
                </a:cubicBezTo>
                <a:cubicBezTo>
                  <a:pt x="16743" y="7517"/>
                  <a:pt x="14083" y="4855"/>
                  <a:pt x="10800" y="4855"/>
                </a:cubicBezTo>
                <a:close/>
                <a:moveTo>
                  <a:pt x="10800" y="6664"/>
                </a:moveTo>
                <a:cubicBezTo>
                  <a:pt x="13085" y="6664"/>
                  <a:pt x="14936" y="8515"/>
                  <a:pt x="14936" y="10800"/>
                </a:cubicBezTo>
                <a:cubicBezTo>
                  <a:pt x="14936" y="13085"/>
                  <a:pt x="13085" y="14936"/>
                  <a:pt x="10800" y="14936"/>
                </a:cubicBezTo>
                <a:cubicBezTo>
                  <a:pt x="8515" y="14936"/>
                  <a:pt x="6662" y="13085"/>
                  <a:pt x="6662" y="10800"/>
                </a:cubicBezTo>
                <a:cubicBezTo>
                  <a:pt x="6662" y="8515"/>
                  <a:pt x="8515" y="6664"/>
                  <a:pt x="10800" y="6664"/>
                </a:cubicBezTo>
                <a:close/>
                <a:moveTo>
                  <a:pt x="10800" y="8755"/>
                </a:moveTo>
                <a:cubicBezTo>
                  <a:pt x="10276" y="8755"/>
                  <a:pt x="9752" y="8954"/>
                  <a:pt x="9352" y="9354"/>
                </a:cubicBezTo>
                <a:cubicBezTo>
                  <a:pt x="8553" y="10153"/>
                  <a:pt x="8553" y="11447"/>
                  <a:pt x="9352" y="12246"/>
                </a:cubicBezTo>
                <a:cubicBezTo>
                  <a:pt x="10151" y="13045"/>
                  <a:pt x="11447" y="13045"/>
                  <a:pt x="12246" y="12246"/>
                </a:cubicBezTo>
                <a:cubicBezTo>
                  <a:pt x="13045" y="11447"/>
                  <a:pt x="13045" y="10153"/>
                  <a:pt x="12246" y="9354"/>
                </a:cubicBezTo>
                <a:cubicBezTo>
                  <a:pt x="11847" y="8954"/>
                  <a:pt x="11324" y="8755"/>
                  <a:pt x="10800" y="8755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" name="Hvem rekrutterer vi?">
            <a:extLst>
              <a:ext uri="{FF2B5EF4-FFF2-40B4-BE49-F238E27FC236}">
                <a16:creationId xmlns:a16="http://schemas.microsoft.com/office/drawing/2014/main" id="{AB4D4D54-C7B4-4BAC-B156-68C82AC5CF54}"/>
              </a:ext>
            </a:extLst>
          </p:cNvPr>
          <p:cNvSpPr txBox="1"/>
          <p:nvPr/>
        </p:nvSpPr>
        <p:spPr>
          <a:xfrm>
            <a:off x="2359762" y="1841052"/>
            <a:ext cx="218649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Hvem rekrutterer vi?</a:t>
            </a:r>
          </a:p>
        </p:txBody>
      </p:sp>
      <p:sp>
        <p:nvSpPr>
          <p:cNvPr id="13" name="Studentmentorer">
            <a:extLst>
              <a:ext uri="{FF2B5EF4-FFF2-40B4-BE49-F238E27FC236}">
                <a16:creationId xmlns:a16="http://schemas.microsoft.com/office/drawing/2014/main" id="{C5C69E77-FF05-48B9-9065-CF4D03E395E2}"/>
              </a:ext>
            </a:extLst>
          </p:cNvPr>
          <p:cNvSpPr txBox="1"/>
          <p:nvPr/>
        </p:nvSpPr>
        <p:spPr>
          <a:xfrm>
            <a:off x="2232004" y="308732"/>
            <a:ext cx="3852017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pPr algn="ctr" defTabSz="410751" hangingPunct="0"/>
            <a:r>
              <a:rPr sz="3656" b="1" kern="0">
                <a:solidFill>
                  <a:srgbClr val="000000"/>
                </a:solidFill>
                <a:latin typeface="Helvetica Neue"/>
                <a:sym typeface="Helvetica Neue"/>
              </a:rPr>
              <a:t>Studentmentorer</a:t>
            </a:r>
          </a:p>
        </p:txBody>
      </p:sp>
      <p:grpSp>
        <p:nvGrpSpPr>
          <p:cNvPr id="14" name="Gruppe">
            <a:extLst>
              <a:ext uri="{FF2B5EF4-FFF2-40B4-BE49-F238E27FC236}">
                <a16:creationId xmlns:a16="http://schemas.microsoft.com/office/drawing/2014/main" id="{62FB3756-0F37-4421-BA46-27908B6E604E}"/>
              </a:ext>
            </a:extLst>
          </p:cNvPr>
          <p:cNvGrpSpPr/>
          <p:nvPr/>
        </p:nvGrpSpPr>
        <p:grpSpPr>
          <a:xfrm>
            <a:off x="1710858" y="4093618"/>
            <a:ext cx="644666" cy="771185"/>
            <a:chOff x="0" y="0"/>
            <a:chExt cx="916858" cy="1096795"/>
          </a:xfrm>
        </p:grpSpPr>
        <p:sp>
          <p:nvSpPr>
            <p:cNvPr id="15" name="Hode">
              <a:extLst>
                <a:ext uri="{FF2B5EF4-FFF2-40B4-BE49-F238E27FC236}">
                  <a16:creationId xmlns:a16="http://schemas.microsoft.com/office/drawing/2014/main" id="{F6C05232-3FB2-4DBB-A1BB-4857C787C164}"/>
                </a:ext>
              </a:extLst>
            </p:cNvPr>
            <p:cNvSpPr/>
            <p:nvPr/>
          </p:nvSpPr>
          <p:spPr>
            <a:xfrm>
              <a:off x="0" y="0"/>
              <a:ext cx="916859" cy="109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extrusionOk="0">
                  <a:moveTo>
                    <a:pt x="9154" y="0"/>
                  </a:moveTo>
                  <a:cubicBezTo>
                    <a:pt x="3064" y="0"/>
                    <a:pt x="0" y="3297"/>
                    <a:pt x="0" y="7252"/>
                  </a:cubicBezTo>
                  <a:cubicBezTo>
                    <a:pt x="0" y="11207"/>
                    <a:pt x="2755" y="14261"/>
                    <a:pt x="3263" y="17024"/>
                  </a:cubicBezTo>
                  <a:cubicBezTo>
                    <a:pt x="3772" y="19786"/>
                    <a:pt x="1428" y="21600"/>
                    <a:pt x="1428" y="21600"/>
                  </a:cubicBezTo>
                  <a:lnTo>
                    <a:pt x="13269" y="21600"/>
                  </a:lnTo>
                  <a:cubicBezTo>
                    <a:pt x="14015" y="18211"/>
                    <a:pt x="15444" y="18832"/>
                    <a:pt x="16687" y="18799"/>
                  </a:cubicBezTo>
                  <a:cubicBezTo>
                    <a:pt x="17929" y="18767"/>
                    <a:pt x="19467" y="18460"/>
                    <a:pt x="19210" y="17068"/>
                  </a:cubicBezTo>
                  <a:cubicBezTo>
                    <a:pt x="19036" y="16134"/>
                    <a:pt x="19250" y="15837"/>
                    <a:pt x="19675" y="15341"/>
                  </a:cubicBezTo>
                  <a:cubicBezTo>
                    <a:pt x="20100" y="14844"/>
                    <a:pt x="19256" y="14402"/>
                    <a:pt x="19256" y="14402"/>
                  </a:cubicBezTo>
                  <a:lnTo>
                    <a:pt x="19745" y="14169"/>
                  </a:lnTo>
                  <a:cubicBezTo>
                    <a:pt x="19977" y="14061"/>
                    <a:pt x="20093" y="13835"/>
                    <a:pt x="20035" y="13619"/>
                  </a:cubicBezTo>
                  <a:cubicBezTo>
                    <a:pt x="20009" y="13533"/>
                    <a:pt x="19982" y="13430"/>
                    <a:pt x="19950" y="13301"/>
                  </a:cubicBezTo>
                  <a:cubicBezTo>
                    <a:pt x="19847" y="12874"/>
                    <a:pt x="20073" y="12503"/>
                    <a:pt x="20497" y="12373"/>
                  </a:cubicBezTo>
                  <a:cubicBezTo>
                    <a:pt x="20877" y="12260"/>
                    <a:pt x="21149" y="12098"/>
                    <a:pt x="21342" y="11942"/>
                  </a:cubicBezTo>
                  <a:cubicBezTo>
                    <a:pt x="21600" y="11737"/>
                    <a:pt x="21600" y="11374"/>
                    <a:pt x="21407" y="11120"/>
                  </a:cubicBezTo>
                  <a:cubicBezTo>
                    <a:pt x="20705" y="10192"/>
                    <a:pt x="19983" y="9173"/>
                    <a:pt x="19487" y="8520"/>
                  </a:cubicBezTo>
                  <a:cubicBezTo>
                    <a:pt x="18754" y="7554"/>
                    <a:pt x="19939" y="7036"/>
                    <a:pt x="19572" y="5994"/>
                  </a:cubicBezTo>
                  <a:cubicBezTo>
                    <a:pt x="18658" y="2406"/>
                    <a:pt x="15959" y="0"/>
                    <a:pt x="9154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6" name="Lysstyrke">
              <a:extLst>
                <a:ext uri="{FF2B5EF4-FFF2-40B4-BE49-F238E27FC236}">
                  <a16:creationId xmlns:a16="http://schemas.microsoft.com/office/drawing/2014/main" id="{D7A9F966-6676-482D-A556-EA14CABB89E2}"/>
                </a:ext>
              </a:extLst>
            </p:cNvPr>
            <p:cNvSpPr/>
            <p:nvPr/>
          </p:nvSpPr>
          <p:spPr>
            <a:xfrm>
              <a:off x="186122" y="97663"/>
              <a:ext cx="544615" cy="57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extrusionOk="0">
                  <a:moveTo>
                    <a:pt x="10752" y="0"/>
                  </a:moveTo>
                  <a:cubicBezTo>
                    <a:pt x="10515" y="0"/>
                    <a:pt x="10318" y="185"/>
                    <a:pt x="10318" y="417"/>
                  </a:cubicBezTo>
                  <a:lnTo>
                    <a:pt x="10318" y="3322"/>
                  </a:lnTo>
                  <a:cubicBezTo>
                    <a:pt x="10318" y="3549"/>
                    <a:pt x="10509" y="3739"/>
                    <a:pt x="10752" y="3739"/>
                  </a:cubicBezTo>
                  <a:cubicBezTo>
                    <a:pt x="10994" y="3739"/>
                    <a:pt x="11185" y="3554"/>
                    <a:pt x="11185" y="3322"/>
                  </a:cubicBezTo>
                  <a:lnTo>
                    <a:pt x="11185" y="417"/>
                  </a:lnTo>
                  <a:cubicBezTo>
                    <a:pt x="11185" y="190"/>
                    <a:pt x="10994" y="0"/>
                    <a:pt x="10752" y="0"/>
                  </a:cubicBezTo>
                  <a:close/>
                  <a:moveTo>
                    <a:pt x="17056" y="1983"/>
                  </a:moveTo>
                  <a:cubicBezTo>
                    <a:pt x="16946" y="1999"/>
                    <a:pt x="16844" y="2056"/>
                    <a:pt x="16774" y="2150"/>
                  </a:cubicBezTo>
                  <a:lnTo>
                    <a:pt x="14991" y="4505"/>
                  </a:lnTo>
                  <a:cubicBezTo>
                    <a:pt x="14850" y="4689"/>
                    <a:pt x="14896" y="4954"/>
                    <a:pt x="15088" y="5089"/>
                  </a:cubicBezTo>
                  <a:cubicBezTo>
                    <a:pt x="15279" y="5224"/>
                    <a:pt x="15555" y="5185"/>
                    <a:pt x="15696" y="4996"/>
                  </a:cubicBezTo>
                  <a:lnTo>
                    <a:pt x="17479" y="2642"/>
                  </a:lnTo>
                  <a:cubicBezTo>
                    <a:pt x="17620" y="2458"/>
                    <a:pt x="17579" y="2193"/>
                    <a:pt x="17382" y="2058"/>
                  </a:cubicBezTo>
                  <a:cubicBezTo>
                    <a:pt x="17283" y="1990"/>
                    <a:pt x="17166" y="1967"/>
                    <a:pt x="17056" y="1983"/>
                  </a:cubicBezTo>
                  <a:close/>
                  <a:moveTo>
                    <a:pt x="4447" y="1985"/>
                  </a:moveTo>
                  <a:cubicBezTo>
                    <a:pt x="4337" y="1968"/>
                    <a:pt x="4220" y="1990"/>
                    <a:pt x="4121" y="2058"/>
                  </a:cubicBezTo>
                  <a:cubicBezTo>
                    <a:pt x="3930" y="2193"/>
                    <a:pt x="3883" y="2453"/>
                    <a:pt x="4024" y="2642"/>
                  </a:cubicBezTo>
                  <a:lnTo>
                    <a:pt x="5813" y="4996"/>
                  </a:lnTo>
                  <a:cubicBezTo>
                    <a:pt x="5954" y="5180"/>
                    <a:pt x="6223" y="5224"/>
                    <a:pt x="6421" y="5089"/>
                  </a:cubicBezTo>
                  <a:cubicBezTo>
                    <a:pt x="6618" y="4954"/>
                    <a:pt x="6659" y="4689"/>
                    <a:pt x="6512" y="4505"/>
                  </a:cubicBezTo>
                  <a:lnTo>
                    <a:pt x="4729" y="2150"/>
                  </a:lnTo>
                  <a:cubicBezTo>
                    <a:pt x="4659" y="2059"/>
                    <a:pt x="4557" y="2002"/>
                    <a:pt x="4447" y="1985"/>
                  </a:cubicBezTo>
                  <a:close/>
                  <a:moveTo>
                    <a:pt x="10752" y="5212"/>
                  </a:moveTo>
                  <a:cubicBezTo>
                    <a:pt x="10681" y="5212"/>
                    <a:pt x="10612" y="5220"/>
                    <a:pt x="10542" y="5222"/>
                  </a:cubicBezTo>
                  <a:cubicBezTo>
                    <a:pt x="10539" y="5222"/>
                    <a:pt x="10537" y="5222"/>
                    <a:pt x="10535" y="5222"/>
                  </a:cubicBezTo>
                  <a:cubicBezTo>
                    <a:pt x="10531" y="5222"/>
                    <a:pt x="10527" y="5224"/>
                    <a:pt x="10522" y="5224"/>
                  </a:cubicBezTo>
                  <a:cubicBezTo>
                    <a:pt x="10503" y="5225"/>
                    <a:pt x="10485" y="5228"/>
                    <a:pt x="10466" y="5229"/>
                  </a:cubicBezTo>
                  <a:cubicBezTo>
                    <a:pt x="10405" y="5232"/>
                    <a:pt x="10345" y="5238"/>
                    <a:pt x="10285" y="5243"/>
                  </a:cubicBezTo>
                  <a:cubicBezTo>
                    <a:pt x="10265" y="5244"/>
                    <a:pt x="10246" y="5246"/>
                    <a:pt x="10226" y="5248"/>
                  </a:cubicBezTo>
                  <a:cubicBezTo>
                    <a:pt x="10151" y="5254"/>
                    <a:pt x="10074" y="5255"/>
                    <a:pt x="9999" y="5265"/>
                  </a:cubicBezTo>
                  <a:cubicBezTo>
                    <a:pt x="9971" y="5268"/>
                    <a:pt x="9944" y="5273"/>
                    <a:pt x="9916" y="5276"/>
                  </a:cubicBezTo>
                  <a:cubicBezTo>
                    <a:pt x="9832" y="5288"/>
                    <a:pt x="9751" y="5306"/>
                    <a:pt x="9668" y="5320"/>
                  </a:cubicBezTo>
                  <a:cubicBezTo>
                    <a:pt x="9599" y="5332"/>
                    <a:pt x="9528" y="5341"/>
                    <a:pt x="9460" y="5356"/>
                  </a:cubicBezTo>
                  <a:cubicBezTo>
                    <a:pt x="9409" y="5367"/>
                    <a:pt x="9359" y="5381"/>
                    <a:pt x="9308" y="5393"/>
                  </a:cubicBezTo>
                  <a:cubicBezTo>
                    <a:pt x="9246" y="5408"/>
                    <a:pt x="9185" y="5427"/>
                    <a:pt x="9123" y="5443"/>
                  </a:cubicBezTo>
                  <a:cubicBezTo>
                    <a:pt x="9065" y="5459"/>
                    <a:pt x="9005" y="5473"/>
                    <a:pt x="8947" y="5491"/>
                  </a:cubicBezTo>
                  <a:cubicBezTo>
                    <a:pt x="8862" y="5517"/>
                    <a:pt x="8777" y="5548"/>
                    <a:pt x="8692" y="5578"/>
                  </a:cubicBezTo>
                  <a:cubicBezTo>
                    <a:pt x="8660" y="5590"/>
                    <a:pt x="8629" y="5604"/>
                    <a:pt x="8597" y="5616"/>
                  </a:cubicBezTo>
                  <a:cubicBezTo>
                    <a:pt x="8596" y="5616"/>
                    <a:pt x="8595" y="5615"/>
                    <a:pt x="8595" y="5616"/>
                  </a:cubicBezTo>
                  <a:cubicBezTo>
                    <a:pt x="8594" y="5616"/>
                    <a:pt x="8594" y="5617"/>
                    <a:pt x="8593" y="5617"/>
                  </a:cubicBezTo>
                  <a:cubicBezTo>
                    <a:pt x="8537" y="5638"/>
                    <a:pt x="8479" y="5658"/>
                    <a:pt x="8424" y="5681"/>
                  </a:cubicBezTo>
                  <a:cubicBezTo>
                    <a:pt x="8331" y="5720"/>
                    <a:pt x="8240" y="5764"/>
                    <a:pt x="8149" y="5808"/>
                  </a:cubicBezTo>
                  <a:cubicBezTo>
                    <a:pt x="8142" y="5811"/>
                    <a:pt x="8135" y="5815"/>
                    <a:pt x="8128" y="5818"/>
                  </a:cubicBezTo>
                  <a:cubicBezTo>
                    <a:pt x="8096" y="5834"/>
                    <a:pt x="8063" y="5849"/>
                    <a:pt x="8031" y="5865"/>
                  </a:cubicBezTo>
                  <a:cubicBezTo>
                    <a:pt x="8000" y="5880"/>
                    <a:pt x="7970" y="5895"/>
                    <a:pt x="7939" y="5911"/>
                  </a:cubicBezTo>
                  <a:cubicBezTo>
                    <a:pt x="7893" y="5936"/>
                    <a:pt x="7848" y="5964"/>
                    <a:pt x="7802" y="5990"/>
                  </a:cubicBezTo>
                  <a:cubicBezTo>
                    <a:pt x="7692" y="6052"/>
                    <a:pt x="7584" y="6116"/>
                    <a:pt x="7478" y="6184"/>
                  </a:cubicBezTo>
                  <a:cubicBezTo>
                    <a:pt x="7477" y="6185"/>
                    <a:pt x="7477" y="6186"/>
                    <a:pt x="7476" y="6186"/>
                  </a:cubicBezTo>
                  <a:cubicBezTo>
                    <a:pt x="7428" y="6218"/>
                    <a:pt x="7377" y="6244"/>
                    <a:pt x="7330" y="6277"/>
                  </a:cubicBezTo>
                  <a:cubicBezTo>
                    <a:pt x="7296" y="6301"/>
                    <a:pt x="7266" y="6327"/>
                    <a:pt x="7235" y="6352"/>
                  </a:cubicBezTo>
                  <a:cubicBezTo>
                    <a:pt x="6313" y="7014"/>
                    <a:pt x="5585" y="7941"/>
                    <a:pt x="5203" y="9069"/>
                  </a:cubicBezTo>
                  <a:cubicBezTo>
                    <a:pt x="5000" y="9669"/>
                    <a:pt x="4915" y="10277"/>
                    <a:pt x="4927" y="10873"/>
                  </a:cubicBezTo>
                  <a:cubicBezTo>
                    <a:pt x="4927" y="10891"/>
                    <a:pt x="4930" y="10908"/>
                    <a:pt x="4930" y="10926"/>
                  </a:cubicBezTo>
                  <a:cubicBezTo>
                    <a:pt x="4935" y="11076"/>
                    <a:pt x="4941" y="11225"/>
                    <a:pt x="4958" y="11373"/>
                  </a:cubicBezTo>
                  <a:cubicBezTo>
                    <a:pt x="4976" y="11542"/>
                    <a:pt x="5005" y="11710"/>
                    <a:pt x="5039" y="11879"/>
                  </a:cubicBezTo>
                  <a:cubicBezTo>
                    <a:pt x="5060" y="11980"/>
                    <a:pt x="5092" y="12080"/>
                    <a:pt x="5117" y="12180"/>
                  </a:cubicBezTo>
                  <a:cubicBezTo>
                    <a:pt x="5122" y="12200"/>
                    <a:pt x="5129" y="12220"/>
                    <a:pt x="5134" y="12241"/>
                  </a:cubicBezTo>
                  <a:cubicBezTo>
                    <a:pt x="5160" y="12336"/>
                    <a:pt x="5176" y="12431"/>
                    <a:pt x="5208" y="12526"/>
                  </a:cubicBezTo>
                  <a:cubicBezTo>
                    <a:pt x="5350" y="12942"/>
                    <a:pt x="5540" y="13329"/>
                    <a:pt x="5769" y="13687"/>
                  </a:cubicBezTo>
                  <a:cubicBezTo>
                    <a:pt x="5776" y="13699"/>
                    <a:pt x="5784" y="13712"/>
                    <a:pt x="5792" y="13724"/>
                  </a:cubicBezTo>
                  <a:cubicBezTo>
                    <a:pt x="5866" y="13839"/>
                    <a:pt x="5945" y="13950"/>
                    <a:pt x="6028" y="14058"/>
                  </a:cubicBezTo>
                  <a:cubicBezTo>
                    <a:pt x="6072" y="14117"/>
                    <a:pt x="6117" y="14175"/>
                    <a:pt x="6163" y="14232"/>
                  </a:cubicBezTo>
                  <a:cubicBezTo>
                    <a:pt x="6197" y="14273"/>
                    <a:pt x="6232" y="14314"/>
                    <a:pt x="6267" y="14354"/>
                  </a:cubicBezTo>
                  <a:cubicBezTo>
                    <a:pt x="6573" y="14709"/>
                    <a:pt x="6924" y="15035"/>
                    <a:pt x="7330" y="15318"/>
                  </a:cubicBezTo>
                  <a:cubicBezTo>
                    <a:pt x="7730" y="15596"/>
                    <a:pt x="8157" y="15812"/>
                    <a:pt x="8597" y="15979"/>
                  </a:cubicBezTo>
                  <a:cubicBezTo>
                    <a:pt x="8646" y="15998"/>
                    <a:pt x="8695" y="16017"/>
                    <a:pt x="8745" y="16035"/>
                  </a:cubicBezTo>
                  <a:cubicBezTo>
                    <a:pt x="8827" y="16064"/>
                    <a:pt x="8908" y="16093"/>
                    <a:pt x="8991" y="16118"/>
                  </a:cubicBezTo>
                  <a:cubicBezTo>
                    <a:pt x="9118" y="16157"/>
                    <a:pt x="9247" y="16192"/>
                    <a:pt x="9377" y="16222"/>
                  </a:cubicBezTo>
                  <a:cubicBezTo>
                    <a:pt x="9396" y="16227"/>
                    <a:pt x="9415" y="16232"/>
                    <a:pt x="9434" y="16236"/>
                  </a:cubicBezTo>
                  <a:cubicBezTo>
                    <a:pt x="9857" y="16331"/>
                    <a:pt x="10298" y="16383"/>
                    <a:pt x="10752" y="16383"/>
                  </a:cubicBezTo>
                  <a:cubicBezTo>
                    <a:pt x="10823" y="16383"/>
                    <a:pt x="10892" y="16375"/>
                    <a:pt x="10963" y="16373"/>
                  </a:cubicBezTo>
                  <a:cubicBezTo>
                    <a:pt x="10966" y="16372"/>
                    <a:pt x="10970" y="16373"/>
                    <a:pt x="10974" y="16373"/>
                  </a:cubicBezTo>
                  <a:cubicBezTo>
                    <a:pt x="10981" y="16372"/>
                    <a:pt x="10988" y="16371"/>
                    <a:pt x="10995" y="16371"/>
                  </a:cubicBezTo>
                  <a:cubicBezTo>
                    <a:pt x="11015" y="16370"/>
                    <a:pt x="11034" y="16367"/>
                    <a:pt x="11055" y="16366"/>
                  </a:cubicBezTo>
                  <a:cubicBezTo>
                    <a:pt x="11096" y="16364"/>
                    <a:pt x="11138" y="16359"/>
                    <a:pt x="11180" y="16356"/>
                  </a:cubicBezTo>
                  <a:cubicBezTo>
                    <a:pt x="11286" y="16349"/>
                    <a:pt x="11392" y="16345"/>
                    <a:pt x="11497" y="16332"/>
                  </a:cubicBezTo>
                  <a:cubicBezTo>
                    <a:pt x="11542" y="16327"/>
                    <a:pt x="11587" y="16318"/>
                    <a:pt x="11632" y="16312"/>
                  </a:cubicBezTo>
                  <a:cubicBezTo>
                    <a:pt x="11759" y="16293"/>
                    <a:pt x="11886" y="16274"/>
                    <a:pt x="12010" y="16248"/>
                  </a:cubicBezTo>
                  <a:cubicBezTo>
                    <a:pt x="12107" y="16227"/>
                    <a:pt x="12203" y="16200"/>
                    <a:pt x="12300" y="16175"/>
                  </a:cubicBezTo>
                  <a:cubicBezTo>
                    <a:pt x="12378" y="16154"/>
                    <a:pt x="12458" y="16136"/>
                    <a:pt x="12535" y="16113"/>
                  </a:cubicBezTo>
                  <a:cubicBezTo>
                    <a:pt x="12650" y="16078"/>
                    <a:pt x="12763" y="16035"/>
                    <a:pt x="12876" y="15993"/>
                  </a:cubicBezTo>
                  <a:cubicBezTo>
                    <a:pt x="12936" y="15970"/>
                    <a:pt x="12996" y="15950"/>
                    <a:pt x="13054" y="15925"/>
                  </a:cubicBezTo>
                  <a:cubicBezTo>
                    <a:pt x="13164" y="15880"/>
                    <a:pt x="13271" y="15829"/>
                    <a:pt x="13379" y="15777"/>
                  </a:cubicBezTo>
                  <a:cubicBezTo>
                    <a:pt x="13391" y="15771"/>
                    <a:pt x="13403" y="15766"/>
                    <a:pt x="13416" y="15760"/>
                  </a:cubicBezTo>
                  <a:cubicBezTo>
                    <a:pt x="13420" y="15758"/>
                    <a:pt x="13424" y="15755"/>
                    <a:pt x="13428" y="15753"/>
                  </a:cubicBezTo>
                  <a:cubicBezTo>
                    <a:pt x="13444" y="15745"/>
                    <a:pt x="13460" y="15739"/>
                    <a:pt x="13475" y="15731"/>
                  </a:cubicBezTo>
                  <a:cubicBezTo>
                    <a:pt x="13488" y="15725"/>
                    <a:pt x="13502" y="15719"/>
                    <a:pt x="13514" y="15713"/>
                  </a:cubicBezTo>
                  <a:cubicBezTo>
                    <a:pt x="13518" y="15710"/>
                    <a:pt x="13522" y="15708"/>
                    <a:pt x="13527" y="15706"/>
                  </a:cubicBezTo>
                  <a:cubicBezTo>
                    <a:pt x="13588" y="15674"/>
                    <a:pt x="13646" y="15636"/>
                    <a:pt x="13706" y="15601"/>
                  </a:cubicBezTo>
                  <a:cubicBezTo>
                    <a:pt x="13797" y="15550"/>
                    <a:pt x="13888" y="15498"/>
                    <a:pt x="13976" y="15443"/>
                  </a:cubicBezTo>
                  <a:cubicBezTo>
                    <a:pt x="13981" y="15439"/>
                    <a:pt x="13987" y="15437"/>
                    <a:pt x="13992" y="15434"/>
                  </a:cubicBezTo>
                  <a:cubicBezTo>
                    <a:pt x="14054" y="15394"/>
                    <a:pt x="14119" y="15360"/>
                    <a:pt x="14180" y="15318"/>
                  </a:cubicBezTo>
                  <a:cubicBezTo>
                    <a:pt x="14241" y="15276"/>
                    <a:pt x="14297" y="15230"/>
                    <a:pt x="14355" y="15186"/>
                  </a:cubicBezTo>
                  <a:cubicBezTo>
                    <a:pt x="14494" y="15081"/>
                    <a:pt x="14628" y="14972"/>
                    <a:pt x="14755" y="14857"/>
                  </a:cubicBezTo>
                  <a:cubicBezTo>
                    <a:pt x="14762" y="14850"/>
                    <a:pt x="14772" y="14844"/>
                    <a:pt x="14779" y="14837"/>
                  </a:cubicBezTo>
                  <a:cubicBezTo>
                    <a:pt x="14782" y="14834"/>
                    <a:pt x="14785" y="14831"/>
                    <a:pt x="14788" y="14828"/>
                  </a:cubicBezTo>
                  <a:cubicBezTo>
                    <a:pt x="14911" y="14715"/>
                    <a:pt x="15027" y="14600"/>
                    <a:pt x="15137" y="14479"/>
                  </a:cubicBezTo>
                  <a:cubicBezTo>
                    <a:pt x="15187" y="14424"/>
                    <a:pt x="15233" y="14365"/>
                    <a:pt x="15281" y="14308"/>
                  </a:cubicBezTo>
                  <a:cubicBezTo>
                    <a:pt x="15326" y="14255"/>
                    <a:pt x="15371" y="14202"/>
                    <a:pt x="15414" y="14148"/>
                  </a:cubicBezTo>
                  <a:cubicBezTo>
                    <a:pt x="15485" y="14058"/>
                    <a:pt x="15552" y="13965"/>
                    <a:pt x="15618" y="13869"/>
                  </a:cubicBezTo>
                  <a:cubicBezTo>
                    <a:pt x="15900" y="13461"/>
                    <a:pt x="16135" y="13014"/>
                    <a:pt x="16300" y="12526"/>
                  </a:cubicBezTo>
                  <a:cubicBezTo>
                    <a:pt x="16323" y="12456"/>
                    <a:pt x="16336" y="12386"/>
                    <a:pt x="16356" y="12317"/>
                  </a:cubicBezTo>
                  <a:cubicBezTo>
                    <a:pt x="16448" y="12006"/>
                    <a:pt x="16511" y="11694"/>
                    <a:pt x="16545" y="11383"/>
                  </a:cubicBezTo>
                  <a:cubicBezTo>
                    <a:pt x="16549" y="11342"/>
                    <a:pt x="16559" y="11301"/>
                    <a:pt x="16562" y="11260"/>
                  </a:cubicBezTo>
                  <a:cubicBezTo>
                    <a:pt x="16563" y="11258"/>
                    <a:pt x="16562" y="11255"/>
                    <a:pt x="16562" y="11253"/>
                  </a:cubicBezTo>
                  <a:cubicBezTo>
                    <a:pt x="16567" y="11193"/>
                    <a:pt x="16567" y="11134"/>
                    <a:pt x="16569" y="11074"/>
                  </a:cubicBezTo>
                  <a:cubicBezTo>
                    <a:pt x="16578" y="10917"/>
                    <a:pt x="16582" y="10759"/>
                    <a:pt x="16576" y="10600"/>
                  </a:cubicBezTo>
                  <a:cubicBezTo>
                    <a:pt x="16575" y="10572"/>
                    <a:pt x="16573" y="10545"/>
                    <a:pt x="16571" y="10517"/>
                  </a:cubicBezTo>
                  <a:cubicBezTo>
                    <a:pt x="16554" y="10174"/>
                    <a:pt x="16492" y="9829"/>
                    <a:pt x="16407" y="9484"/>
                  </a:cubicBezTo>
                  <a:cubicBezTo>
                    <a:pt x="16393" y="9427"/>
                    <a:pt x="16379" y="9369"/>
                    <a:pt x="16363" y="9312"/>
                  </a:cubicBezTo>
                  <a:cubicBezTo>
                    <a:pt x="16340" y="9231"/>
                    <a:pt x="16327" y="9150"/>
                    <a:pt x="16300" y="9069"/>
                  </a:cubicBezTo>
                  <a:cubicBezTo>
                    <a:pt x="16221" y="8836"/>
                    <a:pt x="16122" y="8616"/>
                    <a:pt x="16014" y="8401"/>
                  </a:cubicBezTo>
                  <a:cubicBezTo>
                    <a:pt x="16004" y="8379"/>
                    <a:pt x="15992" y="8357"/>
                    <a:pt x="15981" y="8335"/>
                  </a:cubicBezTo>
                  <a:cubicBezTo>
                    <a:pt x="15920" y="8216"/>
                    <a:pt x="15855" y="8100"/>
                    <a:pt x="15785" y="7987"/>
                  </a:cubicBezTo>
                  <a:cubicBezTo>
                    <a:pt x="15746" y="7921"/>
                    <a:pt x="15705" y="7857"/>
                    <a:pt x="15662" y="7793"/>
                  </a:cubicBezTo>
                  <a:cubicBezTo>
                    <a:pt x="15621" y="7731"/>
                    <a:pt x="15579" y="7670"/>
                    <a:pt x="15535" y="7611"/>
                  </a:cubicBezTo>
                  <a:cubicBezTo>
                    <a:pt x="15465" y="7514"/>
                    <a:pt x="15392" y="7420"/>
                    <a:pt x="15315" y="7327"/>
                  </a:cubicBezTo>
                  <a:cubicBezTo>
                    <a:pt x="15295" y="7303"/>
                    <a:pt x="15275" y="7280"/>
                    <a:pt x="15255" y="7256"/>
                  </a:cubicBezTo>
                  <a:cubicBezTo>
                    <a:pt x="14947" y="6895"/>
                    <a:pt x="14592" y="6564"/>
                    <a:pt x="14180" y="6277"/>
                  </a:cubicBezTo>
                  <a:cubicBezTo>
                    <a:pt x="13261" y="5638"/>
                    <a:pt x="12208" y="5301"/>
                    <a:pt x="11150" y="5236"/>
                  </a:cubicBezTo>
                  <a:cubicBezTo>
                    <a:pt x="11131" y="5235"/>
                    <a:pt x="11113" y="5230"/>
                    <a:pt x="11093" y="5229"/>
                  </a:cubicBezTo>
                  <a:cubicBezTo>
                    <a:pt x="11063" y="5227"/>
                    <a:pt x="11032" y="5226"/>
                    <a:pt x="11002" y="5224"/>
                  </a:cubicBezTo>
                  <a:cubicBezTo>
                    <a:pt x="10988" y="5223"/>
                    <a:pt x="10973" y="5223"/>
                    <a:pt x="10959" y="5222"/>
                  </a:cubicBezTo>
                  <a:cubicBezTo>
                    <a:pt x="10890" y="5218"/>
                    <a:pt x="10822" y="5212"/>
                    <a:pt x="10752" y="5212"/>
                  </a:cubicBezTo>
                  <a:close/>
                  <a:moveTo>
                    <a:pt x="407" y="7170"/>
                  </a:moveTo>
                  <a:cubicBezTo>
                    <a:pt x="236" y="7184"/>
                    <a:pt x="83" y="7293"/>
                    <a:pt x="28" y="7459"/>
                  </a:cubicBezTo>
                  <a:cubicBezTo>
                    <a:pt x="-45" y="7680"/>
                    <a:pt x="79" y="7919"/>
                    <a:pt x="310" y="7989"/>
                  </a:cubicBezTo>
                  <a:lnTo>
                    <a:pt x="3191" y="8885"/>
                  </a:lnTo>
                  <a:cubicBezTo>
                    <a:pt x="3422" y="8955"/>
                    <a:pt x="3669" y="8836"/>
                    <a:pt x="3743" y="8615"/>
                  </a:cubicBezTo>
                  <a:cubicBezTo>
                    <a:pt x="3821" y="8399"/>
                    <a:pt x="3693" y="8162"/>
                    <a:pt x="3468" y="8087"/>
                  </a:cubicBezTo>
                  <a:lnTo>
                    <a:pt x="580" y="7189"/>
                  </a:lnTo>
                  <a:cubicBezTo>
                    <a:pt x="522" y="7171"/>
                    <a:pt x="464" y="7165"/>
                    <a:pt x="407" y="7170"/>
                  </a:cubicBezTo>
                  <a:close/>
                  <a:moveTo>
                    <a:pt x="21096" y="7170"/>
                  </a:moveTo>
                  <a:cubicBezTo>
                    <a:pt x="21039" y="7165"/>
                    <a:pt x="20981" y="7171"/>
                    <a:pt x="20923" y="7189"/>
                  </a:cubicBezTo>
                  <a:lnTo>
                    <a:pt x="18035" y="8087"/>
                  </a:lnTo>
                  <a:cubicBezTo>
                    <a:pt x="17804" y="8162"/>
                    <a:pt x="17680" y="8394"/>
                    <a:pt x="17753" y="8615"/>
                  </a:cubicBezTo>
                  <a:cubicBezTo>
                    <a:pt x="17832" y="8836"/>
                    <a:pt x="18076" y="8955"/>
                    <a:pt x="18307" y="8885"/>
                  </a:cubicBezTo>
                  <a:lnTo>
                    <a:pt x="21193" y="7989"/>
                  </a:lnTo>
                  <a:cubicBezTo>
                    <a:pt x="21424" y="7913"/>
                    <a:pt x="21548" y="7680"/>
                    <a:pt x="21475" y="7459"/>
                  </a:cubicBezTo>
                  <a:cubicBezTo>
                    <a:pt x="21420" y="7293"/>
                    <a:pt x="21267" y="7184"/>
                    <a:pt x="21096" y="7170"/>
                  </a:cubicBezTo>
                  <a:close/>
                  <a:moveTo>
                    <a:pt x="3364" y="12691"/>
                  </a:moveTo>
                  <a:cubicBezTo>
                    <a:pt x="3307" y="12687"/>
                    <a:pt x="3249" y="12692"/>
                    <a:pt x="3191" y="12710"/>
                  </a:cubicBezTo>
                  <a:lnTo>
                    <a:pt x="303" y="13606"/>
                  </a:lnTo>
                  <a:cubicBezTo>
                    <a:pt x="72" y="13682"/>
                    <a:pt x="-52" y="13915"/>
                    <a:pt x="21" y="14136"/>
                  </a:cubicBezTo>
                  <a:cubicBezTo>
                    <a:pt x="100" y="14358"/>
                    <a:pt x="343" y="14476"/>
                    <a:pt x="575" y="14406"/>
                  </a:cubicBezTo>
                  <a:lnTo>
                    <a:pt x="3461" y="13508"/>
                  </a:lnTo>
                  <a:cubicBezTo>
                    <a:pt x="3692" y="13433"/>
                    <a:pt x="3816" y="13201"/>
                    <a:pt x="3743" y="12980"/>
                  </a:cubicBezTo>
                  <a:cubicBezTo>
                    <a:pt x="3688" y="12814"/>
                    <a:pt x="3534" y="12705"/>
                    <a:pt x="3364" y="12691"/>
                  </a:cubicBezTo>
                  <a:close/>
                  <a:moveTo>
                    <a:pt x="18134" y="12691"/>
                  </a:moveTo>
                  <a:cubicBezTo>
                    <a:pt x="17963" y="12705"/>
                    <a:pt x="17808" y="12814"/>
                    <a:pt x="17753" y="12980"/>
                  </a:cubicBezTo>
                  <a:cubicBezTo>
                    <a:pt x="17680" y="13201"/>
                    <a:pt x="17804" y="13438"/>
                    <a:pt x="18035" y="13508"/>
                  </a:cubicBezTo>
                  <a:lnTo>
                    <a:pt x="20923" y="14406"/>
                  </a:lnTo>
                  <a:cubicBezTo>
                    <a:pt x="21154" y="14476"/>
                    <a:pt x="21401" y="14358"/>
                    <a:pt x="21475" y="14136"/>
                  </a:cubicBezTo>
                  <a:cubicBezTo>
                    <a:pt x="21548" y="13915"/>
                    <a:pt x="21424" y="13682"/>
                    <a:pt x="21193" y="13606"/>
                  </a:cubicBezTo>
                  <a:lnTo>
                    <a:pt x="18307" y="12710"/>
                  </a:lnTo>
                  <a:cubicBezTo>
                    <a:pt x="18249" y="12692"/>
                    <a:pt x="18191" y="12687"/>
                    <a:pt x="18134" y="12691"/>
                  </a:cubicBezTo>
                  <a:close/>
                  <a:moveTo>
                    <a:pt x="6096" y="16433"/>
                  </a:moveTo>
                  <a:cubicBezTo>
                    <a:pt x="5987" y="16450"/>
                    <a:pt x="5883" y="16507"/>
                    <a:pt x="5813" y="16599"/>
                  </a:cubicBezTo>
                  <a:lnTo>
                    <a:pt x="4031" y="18953"/>
                  </a:lnTo>
                  <a:cubicBezTo>
                    <a:pt x="3891" y="19137"/>
                    <a:pt x="3935" y="19402"/>
                    <a:pt x="4127" y="19537"/>
                  </a:cubicBezTo>
                  <a:cubicBezTo>
                    <a:pt x="4318" y="19672"/>
                    <a:pt x="4595" y="19634"/>
                    <a:pt x="4736" y="19445"/>
                  </a:cubicBezTo>
                  <a:lnTo>
                    <a:pt x="6518" y="17090"/>
                  </a:lnTo>
                  <a:cubicBezTo>
                    <a:pt x="6659" y="16906"/>
                    <a:pt x="6618" y="16641"/>
                    <a:pt x="6421" y="16506"/>
                  </a:cubicBezTo>
                  <a:cubicBezTo>
                    <a:pt x="6322" y="16438"/>
                    <a:pt x="6206" y="16416"/>
                    <a:pt x="6096" y="16433"/>
                  </a:cubicBezTo>
                  <a:close/>
                  <a:moveTo>
                    <a:pt x="15414" y="16433"/>
                  </a:moveTo>
                  <a:cubicBezTo>
                    <a:pt x="15304" y="16416"/>
                    <a:pt x="15186" y="16438"/>
                    <a:pt x="15088" y="16506"/>
                  </a:cubicBezTo>
                  <a:cubicBezTo>
                    <a:pt x="14896" y="16641"/>
                    <a:pt x="14850" y="16901"/>
                    <a:pt x="14991" y="17090"/>
                  </a:cubicBezTo>
                  <a:lnTo>
                    <a:pt x="16774" y="19445"/>
                  </a:lnTo>
                  <a:cubicBezTo>
                    <a:pt x="16915" y="19628"/>
                    <a:pt x="17184" y="19672"/>
                    <a:pt x="17382" y="19537"/>
                  </a:cubicBezTo>
                  <a:cubicBezTo>
                    <a:pt x="17573" y="19402"/>
                    <a:pt x="17620" y="19137"/>
                    <a:pt x="17479" y="18953"/>
                  </a:cubicBezTo>
                  <a:lnTo>
                    <a:pt x="15696" y="16599"/>
                  </a:lnTo>
                  <a:cubicBezTo>
                    <a:pt x="15625" y="16507"/>
                    <a:pt x="15523" y="16450"/>
                    <a:pt x="15414" y="16433"/>
                  </a:cubicBezTo>
                  <a:close/>
                  <a:moveTo>
                    <a:pt x="10752" y="17863"/>
                  </a:moveTo>
                  <a:cubicBezTo>
                    <a:pt x="10515" y="17863"/>
                    <a:pt x="10318" y="18046"/>
                    <a:pt x="10318" y="18278"/>
                  </a:cubicBezTo>
                  <a:lnTo>
                    <a:pt x="10318" y="21185"/>
                  </a:lnTo>
                  <a:cubicBezTo>
                    <a:pt x="10318" y="21412"/>
                    <a:pt x="10509" y="21600"/>
                    <a:pt x="10752" y="21600"/>
                  </a:cubicBezTo>
                  <a:cubicBezTo>
                    <a:pt x="10994" y="21600"/>
                    <a:pt x="11185" y="21412"/>
                    <a:pt x="11185" y="21185"/>
                  </a:cubicBezTo>
                  <a:lnTo>
                    <a:pt x="11185" y="18278"/>
                  </a:lnTo>
                  <a:cubicBezTo>
                    <a:pt x="11185" y="18051"/>
                    <a:pt x="10994" y="17863"/>
                    <a:pt x="10752" y="17863"/>
                  </a:cubicBezTo>
                  <a:close/>
                </a:path>
              </a:pathLst>
            </a:cu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</p:grpSp>
      <p:sp>
        <p:nvSpPr>
          <p:cNvPr id="17" name="Egenskaper">
            <a:extLst>
              <a:ext uri="{FF2B5EF4-FFF2-40B4-BE49-F238E27FC236}">
                <a16:creationId xmlns:a16="http://schemas.microsoft.com/office/drawing/2014/main" id="{2FC4E395-5651-433A-895B-1C8028370477}"/>
              </a:ext>
            </a:extLst>
          </p:cNvPr>
          <p:cNvSpPr txBox="1"/>
          <p:nvPr/>
        </p:nvSpPr>
        <p:spPr>
          <a:xfrm>
            <a:off x="2411689" y="3824851"/>
            <a:ext cx="1296831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Egenskaper</a:t>
            </a:r>
          </a:p>
        </p:txBody>
      </p:sp>
      <p:sp>
        <p:nvSpPr>
          <p:cNvPr id="18" name="Eksamenslue">
            <a:extLst>
              <a:ext uri="{FF2B5EF4-FFF2-40B4-BE49-F238E27FC236}">
                <a16:creationId xmlns:a16="http://schemas.microsoft.com/office/drawing/2014/main" id="{9DC0DA21-1D8D-4FA5-B9C9-4B4DC44E21D2}"/>
              </a:ext>
            </a:extLst>
          </p:cNvPr>
          <p:cNvSpPr/>
          <p:nvPr/>
        </p:nvSpPr>
        <p:spPr>
          <a:xfrm>
            <a:off x="1625248" y="5722522"/>
            <a:ext cx="815877" cy="44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9" name="Opplæring">
            <a:extLst>
              <a:ext uri="{FF2B5EF4-FFF2-40B4-BE49-F238E27FC236}">
                <a16:creationId xmlns:a16="http://schemas.microsoft.com/office/drawing/2014/main" id="{E8E95624-B284-49E1-972B-EB5498AEDDF1}"/>
              </a:ext>
            </a:extLst>
          </p:cNvPr>
          <p:cNvSpPr txBox="1"/>
          <p:nvPr/>
        </p:nvSpPr>
        <p:spPr>
          <a:xfrm>
            <a:off x="2389719" y="5280390"/>
            <a:ext cx="116217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Opplæring</a:t>
            </a:r>
          </a:p>
        </p:txBody>
      </p:sp>
      <p:pic>
        <p:nvPicPr>
          <p:cNvPr id="20" name="thumbnail.jpeg" descr="thumbnail.jpeg">
            <a:extLst>
              <a:ext uri="{FF2B5EF4-FFF2-40B4-BE49-F238E27FC236}">
                <a16:creationId xmlns:a16="http://schemas.microsoft.com/office/drawing/2014/main" id="{3243D916-67B3-4B85-95C5-93657869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84" y="1165799"/>
            <a:ext cx="3360446" cy="224154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tudentaktiv læring med Makerspace">
            <a:extLst>
              <a:ext uri="{FF2B5EF4-FFF2-40B4-BE49-F238E27FC236}">
                <a16:creationId xmlns:a16="http://schemas.microsoft.com/office/drawing/2014/main" id="{32494060-0E45-4275-803F-5B06C021467D}"/>
              </a:ext>
            </a:extLst>
          </p:cNvPr>
          <p:cNvSpPr txBox="1"/>
          <p:nvPr/>
        </p:nvSpPr>
        <p:spPr>
          <a:xfrm>
            <a:off x="2215171" y="1121852"/>
            <a:ext cx="388568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1687" b="1" kern="0" err="1">
                <a:solidFill>
                  <a:srgbClr val="000000"/>
                </a:solidFill>
                <a:latin typeface="Helvetica Neue"/>
                <a:sym typeface="Helvetica Neue"/>
              </a:rPr>
              <a:t>Studentaktiv</a:t>
            </a:r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  <a:r>
              <a:rPr sz="1687" b="1" kern="0" err="1">
                <a:solidFill>
                  <a:srgbClr val="000000"/>
                </a:solidFill>
                <a:latin typeface="Helvetica Neue"/>
                <a:sym typeface="Helvetica Neue"/>
              </a:rPr>
              <a:t>læring</a:t>
            </a:r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 med Makerspace</a:t>
            </a:r>
          </a:p>
        </p:txBody>
      </p:sp>
      <p:pic>
        <p:nvPicPr>
          <p:cNvPr id="22" name="Unknown.png" descr="Unknown.png">
            <a:extLst>
              <a:ext uri="{FF2B5EF4-FFF2-40B4-BE49-F238E27FC236}">
                <a16:creationId xmlns:a16="http://schemas.microsoft.com/office/drawing/2014/main" id="{2F375E60-4033-4076-B669-E6A39DB65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101" y="0"/>
            <a:ext cx="1544837" cy="10804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870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5C03-5DF9-41A3-AE1B-4C3C231F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709" y="2545237"/>
            <a:ext cx="6498802" cy="1200329"/>
          </a:xfrm>
        </p:spPr>
        <p:txBody>
          <a:bodyPr/>
          <a:lstStyle/>
          <a:p>
            <a:r>
              <a:rPr lang="nb-NO" sz="7200"/>
              <a:t>Takk for oss!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51949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82A2C2-7C22-45F7-B59E-B60EF9A4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1823961"/>
          </a:xfrm>
        </p:spPr>
        <p:txBody>
          <a:bodyPr/>
          <a:lstStyle/>
          <a:p>
            <a:r>
              <a:rPr lang="nb-NO" dirty="0"/>
              <a:t>Workshop: Hvordan få på plass gode mentorordninger?</a:t>
            </a:r>
            <a:br>
              <a:rPr lang="nb-NO" dirty="0"/>
            </a:br>
            <a:endParaRPr lang="nb-NO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BE60E-337D-4F22-9300-756B886C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63894"/>
            <a:ext cx="9185440" cy="4513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5435" indent="-291465"/>
            <a:endParaRPr lang="nb-NO" dirty="0"/>
          </a:p>
          <a:p>
            <a:pPr marL="305435" indent="-291465"/>
            <a:r>
              <a:rPr lang="nb-NO" dirty="0"/>
              <a:t>Innledning – om Diku og oppdraget Diku har fått fra Kunnskapsdepartementet</a:t>
            </a:r>
            <a:endParaRPr lang="nb-NO" dirty="0">
              <a:highlight>
                <a:srgbClr val="FFFF00"/>
              </a:highlight>
            </a:endParaRPr>
          </a:p>
          <a:p>
            <a:pPr marL="305435" indent="-291465"/>
            <a:r>
              <a:rPr lang="nb-NO" dirty="0"/>
              <a:t>Presentasjon av </a:t>
            </a:r>
            <a:r>
              <a:rPr lang="nb-NO" dirty="0" err="1"/>
              <a:t>Dikus</a:t>
            </a:r>
            <a:r>
              <a:rPr lang="nb-NO" dirty="0"/>
              <a:t> kartlegging og funn </a:t>
            </a:r>
            <a:endParaRPr lang="nb-NO" dirty="0">
              <a:cs typeface="Arial"/>
            </a:endParaRPr>
          </a:p>
          <a:p>
            <a:pPr marL="305435" indent="-291465"/>
            <a:r>
              <a:rPr lang="nb-NO" dirty="0"/>
              <a:t>Kunnskap om mentorordninger: Studentundersøkelse fra Universitetet i Bergen og Sammen </a:t>
            </a:r>
            <a:endParaRPr lang="nb-NO" dirty="0">
              <a:cs typeface="Arial"/>
            </a:endParaRPr>
          </a:p>
          <a:p>
            <a:pPr marL="305435" indent="-291465"/>
            <a:r>
              <a:rPr lang="nb-NO" dirty="0"/>
              <a:t>Workshop: Hvordan kan Diku være en tilrettelegger for kunnskapsdeling fremover? - Diskusjon i smågrupper (ca. 35-40 minutter)</a:t>
            </a:r>
            <a:r>
              <a:rPr lang="nb-NO" dirty="0">
                <a:cs typeface="Arial"/>
              </a:rPr>
              <a:t> </a:t>
            </a:r>
            <a:endParaRPr lang="nb-NO" dirty="0">
              <a:highlight>
                <a:srgbClr val="FFFF00"/>
              </a:highlight>
              <a:cs typeface="Arial"/>
            </a:endParaRPr>
          </a:p>
          <a:p>
            <a:pPr marL="305435" indent="-291465"/>
            <a:r>
              <a:rPr lang="nb-NO" dirty="0"/>
              <a:t>Avslutning</a:t>
            </a: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09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B183-C491-4CA1-97D6-FE4B8A96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9" y="492916"/>
            <a:ext cx="7540052" cy="669542"/>
          </a:xfrm>
        </p:spPr>
        <p:txBody>
          <a:bodyPr/>
          <a:lstStyle/>
          <a:p>
            <a:r>
              <a:rPr lang="nb-NO" dirty="0"/>
              <a:t>Om Diku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F4E9D-AEA5-42DD-9FFF-BC1A6469B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2068643"/>
            <a:ext cx="5294727" cy="4117466"/>
          </a:xfrm>
        </p:spPr>
        <p:txBody>
          <a:bodyPr/>
          <a:lstStyle/>
          <a:p>
            <a:pPr marL="14403" indent="0">
              <a:buNone/>
            </a:pPr>
            <a:r>
              <a:rPr lang="nb-NO" sz="3200"/>
              <a:t>Diku skal bidra til utvikling av kvaliteten i norsk høyere utdanning og høyere yrkesfaglig utdanning, og til styrket internasjonalt samarbeid og utveksling i hele utdanningsløpet.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7355D2B-CAFF-44EF-9705-A4D90DBB7D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r="10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946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34F7-1B55-45E6-95EF-6D4D7DD0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Nøkkeltall 2019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E91B38-5CDB-4A5A-AA44-CCC4D02D8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50" y="1162458"/>
            <a:ext cx="5022360" cy="5549709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6CFA6B-3F14-42A4-9683-EC7E434A0C63}"/>
              </a:ext>
            </a:extLst>
          </p:cNvPr>
          <p:cNvSpPr txBox="1">
            <a:spLocks/>
          </p:cNvSpPr>
          <p:nvPr/>
        </p:nvSpPr>
        <p:spPr>
          <a:xfrm>
            <a:off x="637291" y="1663894"/>
            <a:ext cx="6049260" cy="4513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61" indent="-291658" algn="l" defTabSz="914446" rtl="0" eaLnBrk="1" latinLnBrk="0" hangingPunct="1">
              <a:lnSpc>
                <a:spcPct val="114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291465"/>
            <a:r>
              <a:rPr lang="nb-NO"/>
              <a:t>Ca. 130 ansatte i Bergen, Tromsø og Brussel</a:t>
            </a:r>
            <a:endParaRPr lang="nb-NO">
              <a:cs typeface="Arial"/>
            </a:endParaRPr>
          </a:p>
          <a:p>
            <a:pPr marL="305435" indent="-291465">
              <a:lnSpc>
                <a:spcPct val="113999"/>
              </a:lnSpc>
            </a:pPr>
            <a:r>
              <a:rPr lang="nb-NO"/>
              <a:t>Over 50 programmer og ordninger, deriblant</a:t>
            </a:r>
          </a:p>
          <a:p>
            <a:pPr marL="685208" lvl="1" indent="-291465">
              <a:lnSpc>
                <a:spcPct val="113999"/>
              </a:lnSpc>
            </a:pPr>
            <a:r>
              <a:rPr lang="nb-NO"/>
              <a:t>Erasmus+</a:t>
            </a:r>
          </a:p>
          <a:p>
            <a:pPr marL="685208" lvl="1" indent="-291465">
              <a:lnSpc>
                <a:spcPct val="113999"/>
              </a:lnSpc>
            </a:pPr>
            <a:r>
              <a:rPr lang="nb-NO" err="1"/>
              <a:t>Dikus</a:t>
            </a:r>
            <a:r>
              <a:rPr lang="nb-NO"/>
              <a:t> kvalitetsprogrammer</a:t>
            </a:r>
          </a:p>
          <a:p>
            <a:pPr marL="1142431" lvl="2" indent="-291465">
              <a:lnSpc>
                <a:spcPct val="113999"/>
              </a:lnSpc>
            </a:pPr>
            <a:r>
              <a:rPr lang="nb-NO"/>
              <a:t>Senter for fremragende utdanning (SFU)</a:t>
            </a:r>
          </a:p>
          <a:p>
            <a:pPr marL="1142431" lvl="2" indent="-291465">
              <a:lnSpc>
                <a:spcPct val="113999"/>
              </a:lnSpc>
            </a:pPr>
            <a:r>
              <a:rPr lang="nb-NO"/>
              <a:t>Program for studentaktiv læring</a:t>
            </a:r>
          </a:p>
          <a:p>
            <a:pPr marL="685208" lvl="1" indent="-291465">
              <a:lnSpc>
                <a:spcPct val="113999"/>
              </a:lnSpc>
            </a:pPr>
            <a:r>
              <a:rPr lang="nb-NO"/>
              <a:t>UTFORSK </a:t>
            </a:r>
          </a:p>
          <a:p>
            <a:pPr marL="685208" lvl="1" indent="-291465">
              <a:lnSpc>
                <a:spcPct val="113999"/>
              </a:lnSpc>
            </a:pPr>
            <a:r>
              <a:rPr lang="nb-NO"/>
              <a:t>INTPART (forvaltes sammen med Forskningsrådet)</a:t>
            </a:r>
          </a:p>
          <a:p>
            <a:pPr marL="305435" indent="-291465">
              <a:lnSpc>
                <a:spcPct val="113999"/>
              </a:lnSpc>
            </a:pPr>
            <a:r>
              <a:rPr lang="nb-NO"/>
              <a:t>En rekke konferanser, seminarer og workshops årlig i samarbeid med sektoren</a:t>
            </a:r>
          </a:p>
        </p:txBody>
      </p:sp>
    </p:spTree>
    <p:extLst>
      <p:ext uri="{BB962C8B-B14F-4D97-AF65-F5344CB8AC3E}">
        <p14:creationId xmlns:p14="http://schemas.microsoft.com/office/powerpoint/2010/main" val="372127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FCAB-758F-4355-9A3F-86E76C7C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Dikus</a:t>
            </a:r>
            <a:r>
              <a:rPr lang="en-GB"/>
              <a:t> </a:t>
            </a:r>
            <a:r>
              <a:rPr lang="en-GB" err="1"/>
              <a:t>oppdrag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AE1F-E7DA-4F49-8BCA-6A50CFE26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 tildelingsbrevet for 2019 til institusjonene og Diku står det: </a:t>
            </a:r>
          </a:p>
          <a:p>
            <a:endParaRPr lang="nb-NO"/>
          </a:p>
          <a:p>
            <a:pPr marL="14403" indent="0">
              <a:buNone/>
            </a:pPr>
            <a:r>
              <a:rPr lang="nb-NO" sz="3200" i="1"/>
              <a:t>Departementet ber universitetene og de statlige høyskolene om å starte opp mentorordninger i 2019. Diku skal fremme dette arbeidet gjennom dialog og erfaringsdeling med institusjonene. </a:t>
            </a:r>
          </a:p>
        </p:txBody>
      </p:sp>
    </p:spTree>
    <p:extLst>
      <p:ext uri="{BB962C8B-B14F-4D97-AF65-F5344CB8AC3E}">
        <p14:creationId xmlns:p14="http://schemas.microsoft.com/office/powerpoint/2010/main" val="199576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irror, white&#10;&#10;Description automatically generated">
            <a:extLst>
              <a:ext uri="{FF2B5EF4-FFF2-40B4-BE49-F238E27FC236}">
                <a16:creationId xmlns:a16="http://schemas.microsoft.com/office/drawing/2014/main" id="{8E241D74-DD95-45C8-80BC-051900E09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012" t="7960" b="6195"/>
          <a:stretch/>
        </p:blipFill>
        <p:spPr>
          <a:xfrm flipH="1">
            <a:off x="7395881" y="1663894"/>
            <a:ext cx="4796119" cy="484448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882A2C2-7C22-45F7-B59E-B60EF9A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Kartlegging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BE60E-337D-4F22-9300-756B886C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3970" indent="0">
              <a:buNone/>
            </a:pPr>
            <a:r>
              <a:rPr lang="nb-NO"/>
              <a:t>Bakgrunn:</a:t>
            </a:r>
          </a:p>
          <a:p>
            <a:pPr marL="305435" indent="-291465"/>
            <a:r>
              <a:rPr lang="nb-NO"/>
              <a:t>Behov for å kartlegge hvor langt institusjonene har kommet i arbeidet med mentorordninger</a:t>
            </a:r>
            <a:endParaRPr lang="nb-NO">
              <a:cs typeface="Arial"/>
            </a:endParaRPr>
          </a:p>
          <a:p>
            <a:pPr marL="305435" indent="-291465"/>
            <a:r>
              <a:rPr lang="nb-NO"/>
              <a:t>Identifisere institusjonenes behov for støtte fra </a:t>
            </a:r>
            <a:r>
              <a:rPr lang="nb-NO" err="1"/>
              <a:t>Diku</a:t>
            </a:r>
            <a:r>
              <a:rPr lang="nb-NO"/>
              <a:t> i dialog og erfaringsdeling om mentorordninger</a:t>
            </a:r>
            <a:endParaRPr lang="nb-NO">
              <a:cs typeface="Arial"/>
            </a:endParaRPr>
          </a:p>
          <a:p>
            <a:pPr marL="305435" indent="-291465"/>
            <a:r>
              <a:rPr lang="nb-NO"/>
              <a:t>Fremgangsmåte: tatt kontakt med et utvalg av institusjoner</a:t>
            </a:r>
            <a:endParaRPr lang="nb-NO">
              <a:cs typeface="Arial"/>
            </a:endParaRPr>
          </a:p>
          <a:p>
            <a:pPr marL="685800" lvl="1" indent="-228600"/>
            <a:r>
              <a:rPr lang="nb-NO"/>
              <a:t>Et sammensatt utvalg: geografisk spredning, ulik størrelse på institusjonene, forskjellige fagfelt</a:t>
            </a:r>
            <a:endParaRPr lang="nb-NO">
              <a:cs typeface="Arial"/>
            </a:endParaRPr>
          </a:p>
          <a:p>
            <a:pPr marL="685800" lvl="1" indent="-228600"/>
            <a:r>
              <a:rPr lang="nb-NO"/>
              <a:t>Deltagere var dekaner og administrativt ansatte som jobber med mentorordninger</a:t>
            </a: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7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63B2-2AC8-4FA4-8745-8E154A26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Kartlegging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1DA4-036F-40B1-9283-BF0E4CC3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63894"/>
            <a:ext cx="7681885" cy="4513071"/>
          </a:xfrm>
        </p:spPr>
        <p:txBody>
          <a:bodyPr/>
          <a:lstStyle/>
          <a:p>
            <a:pPr marL="14403" indent="0">
              <a:buNone/>
            </a:pPr>
            <a:r>
              <a:rPr lang="nb-NO"/>
              <a:t>Funn: Hvor langt institusjonene har kommet i arbeidet med mentorordninger?</a:t>
            </a:r>
          </a:p>
          <a:p>
            <a:r>
              <a:rPr lang="nb-NO"/>
              <a:t>De fleste institusjonene var i sonderingsfasen</a:t>
            </a:r>
          </a:p>
          <a:p>
            <a:r>
              <a:rPr lang="nb-NO"/>
              <a:t>Mange spørsmål 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A93C0-C84C-4F0D-A783-007FF80130A5}"/>
              </a:ext>
            </a:extLst>
          </p:cNvPr>
          <p:cNvSpPr txBox="1"/>
          <p:nvPr/>
        </p:nvSpPr>
        <p:spPr>
          <a:xfrm rot="20149363">
            <a:off x="5661982" y="3354405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23099F"/>
                </a:solidFill>
              </a:rPr>
              <a:t>Hva er en mentorordning?</a:t>
            </a:r>
            <a:endParaRPr lang="en-US" sz="2000">
              <a:solidFill>
                <a:srgbClr val="23099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00F81-C5CD-435E-92A9-2C79BB51DE95}"/>
              </a:ext>
            </a:extLst>
          </p:cNvPr>
          <p:cNvSpPr txBox="1"/>
          <p:nvPr/>
        </p:nvSpPr>
        <p:spPr>
          <a:xfrm rot="20984842">
            <a:off x="5248835" y="4727984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51D8CA"/>
                </a:solidFill>
              </a:rPr>
              <a:t>Hva er en mentorordning ikke?</a:t>
            </a:r>
            <a:endParaRPr lang="en-US" sz="2000">
              <a:solidFill>
                <a:srgbClr val="51D8C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E8506-1CE9-4226-A421-8BF18F35AEB0}"/>
              </a:ext>
            </a:extLst>
          </p:cNvPr>
          <p:cNvSpPr txBox="1"/>
          <p:nvPr/>
        </p:nvSpPr>
        <p:spPr>
          <a:xfrm rot="20529275">
            <a:off x="3748535" y="3041881"/>
            <a:ext cx="398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chemeClr val="accent5">
                    <a:lumMod val="75000"/>
                  </a:schemeClr>
                </a:solidFill>
              </a:rPr>
              <a:t>Frivillig mentor eller lønnet mentor?</a:t>
            </a:r>
            <a:endParaRPr lang="en-US" sz="2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1B6E4-05AC-41A6-A7DE-9E4FC5DD2F7B}"/>
              </a:ext>
            </a:extLst>
          </p:cNvPr>
          <p:cNvSpPr txBox="1"/>
          <p:nvPr/>
        </p:nvSpPr>
        <p:spPr>
          <a:xfrm rot="20334430">
            <a:off x="1596782" y="4548964"/>
            <a:ext cx="398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chemeClr val="accent5">
                    <a:lumMod val="60000"/>
                    <a:lumOff val="40000"/>
                  </a:schemeClr>
                </a:solidFill>
              </a:rPr>
              <a:t>Hvilket problem skal mentorordning løse?</a:t>
            </a:r>
            <a:endParaRPr lang="en-US" sz="20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2870A-6D04-4B6F-A0C1-7D9AF88F3DAA}"/>
              </a:ext>
            </a:extLst>
          </p:cNvPr>
          <p:cNvSpPr txBox="1"/>
          <p:nvPr/>
        </p:nvSpPr>
        <p:spPr>
          <a:xfrm>
            <a:off x="7558549" y="1749032"/>
            <a:ext cx="398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chemeClr val="accent4">
                    <a:lumMod val="75000"/>
                  </a:schemeClr>
                </a:solidFill>
              </a:rPr>
              <a:t>Studenter eller ansatte som mentorer?</a:t>
            </a:r>
            <a:endParaRPr lang="en-US" sz="2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32DE1-CA90-4564-B3A1-71B457F81B2F}"/>
              </a:ext>
            </a:extLst>
          </p:cNvPr>
          <p:cNvSpPr txBox="1"/>
          <p:nvPr/>
        </p:nvSpPr>
        <p:spPr>
          <a:xfrm>
            <a:off x="8599087" y="3472207"/>
            <a:ext cx="398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chemeClr val="tx2">
                    <a:lumMod val="75000"/>
                  </a:schemeClr>
                </a:solidFill>
              </a:rPr>
              <a:t>Frivillig eller obligatorisk mentorordning?</a:t>
            </a:r>
            <a:endParaRPr lang="en-US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05C64-26A6-4247-97D4-D73B121D3B43}"/>
              </a:ext>
            </a:extLst>
          </p:cNvPr>
          <p:cNvSpPr txBox="1"/>
          <p:nvPr/>
        </p:nvSpPr>
        <p:spPr>
          <a:xfrm>
            <a:off x="7474425" y="5368392"/>
            <a:ext cx="398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chemeClr val="accent1">
                    <a:lumMod val="75000"/>
                  </a:schemeClr>
                </a:solidFill>
              </a:rPr>
              <a:t>Førsteårsstudenter? Tredjeårsstudenter?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2B87E-1F2F-4DBE-B88D-553770092196}"/>
              </a:ext>
            </a:extLst>
          </p:cNvPr>
          <p:cNvSpPr txBox="1"/>
          <p:nvPr/>
        </p:nvSpPr>
        <p:spPr>
          <a:xfrm>
            <a:off x="3646495" y="5641398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chemeClr val="accent6">
                    <a:lumMod val="75000"/>
                  </a:schemeClr>
                </a:solidFill>
              </a:rPr>
              <a:t>Opplæring av mentorer?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35141-E135-41A3-BF52-DB225563EEAD}"/>
              </a:ext>
            </a:extLst>
          </p:cNvPr>
          <p:cNvSpPr txBox="1"/>
          <p:nvPr/>
        </p:nvSpPr>
        <p:spPr>
          <a:xfrm rot="21316880">
            <a:off x="186950" y="4054811"/>
            <a:ext cx="3859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chemeClr val="accent6">
                    <a:lumMod val="50000"/>
                  </a:schemeClr>
                </a:solidFill>
              </a:rPr>
              <a:t>Hvor lenge skal studenter ha mentorer?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1CEF9-C40D-4631-A054-F47C5FA53F72}"/>
              </a:ext>
            </a:extLst>
          </p:cNvPr>
          <p:cNvSpPr txBox="1"/>
          <p:nvPr/>
        </p:nvSpPr>
        <p:spPr>
          <a:xfrm rot="21316880">
            <a:off x="4437031" y="674973"/>
            <a:ext cx="3859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70C0"/>
                </a:solidFill>
              </a:rPr>
              <a:t>Er kollokvieledere det samme som mentorer?</a:t>
            </a:r>
            <a:endParaRPr lang="en-US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irror, white&#10;&#10;Description automatically generated">
            <a:extLst>
              <a:ext uri="{FF2B5EF4-FFF2-40B4-BE49-F238E27FC236}">
                <a16:creationId xmlns:a16="http://schemas.microsoft.com/office/drawing/2014/main" id="{465AFEA5-51BC-494E-AE65-6E6057F63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012" t="7960" b="6195"/>
          <a:stretch/>
        </p:blipFill>
        <p:spPr>
          <a:xfrm flipH="1">
            <a:off x="7395881" y="1663894"/>
            <a:ext cx="4796119" cy="4844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A59182-B595-45FE-BAB2-DB84EF72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Kartlegging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20C6-22C1-489F-B141-9D01F6C92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3" indent="0">
              <a:buNone/>
            </a:pPr>
            <a:r>
              <a:rPr lang="nb-NO"/>
              <a:t>Funn: Hvor langt institusjonene har kommet i arbeidet med mentorordninger?</a:t>
            </a:r>
          </a:p>
          <a:p>
            <a:r>
              <a:rPr lang="nb-NO"/>
              <a:t>De fleste institusjonene var i sonderingsfasen</a:t>
            </a:r>
          </a:p>
          <a:p>
            <a:r>
              <a:rPr lang="nb-NO"/>
              <a:t>Mange spørsmål </a:t>
            </a:r>
          </a:p>
          <a:p>
            <a:r>
              <a:rPr lang="nb-NO"/>
              <a:t>Behov for å definere målet med mentorordninger </a:t>
            </a:r>
          </a:p>
          <a:p>
            <a:r>
              <a:rPr lang="nb-NO"/>
              <a:t>Flere institusjoner bygger videre på etablerte ordninger</a:t>
            </a:r>
          </a:p>
          <a:p>
            <a:r>
              <a:rPr lang="nb-NO"/>
              <a:t>Mange ulike måter å løse oppdraget på</a:t>
            </a:r>
          </a:p>
          <a:p>
            <a:r>
              <a:rPr lang="nb-NO"/>
              <a:t>Mentorordning tilpasses de ulike behovene ved institusjonene</a:t>
            </a:r>
          </a:p>
          <a:p>
            <a:r>
              <a:rPr lang="nb-NO"/>
              <a:t>Mentorordning er ikke løsningen på alt, men kan være ett av flere tiltak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irror, white&#10;&#10;Description automatically generated">
            <a:extLst>
              <a:ext uri="{FF2B5EF4-FFF2-40B4-BE49-F238E27FC236}">
                <a16:creationId xmlns:a16="http://schemas.microsoft.com/office/drawing/2014/main" id="{92C4DAB5-3396-4FBD-91E7-C3668DF6A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012" t="7960" b="6195"/>
          <a:stretch/>
        </p:blipFill>
        <p:spPr>
          <a:xfrm flipH="1">
            <a:off x="7395881" y="1663894"/>
            <a:ext cx="4796119" cy="4844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A59182-B595-45FE-BAB2-DB84EF72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Kartlegging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20C6-22C1-489F-B141-9D01F6C92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3970" indent="0">
              <a:buNone/>
            </a:pPr>
            <a:r>
              <a:rPr lang="nb-NO"/>
              <a:t>Funn: Behov for erfaringsdeling:</a:t>
            </a:r>
          </a:p>
          <a:p>
            <a:pPr marL="305435" indent="-291465"/>
            <a:r>
              <a:rPr lang="nb-NO"/>
              <a:t>Det trengs en tydeliggjøring av hva mentorordninger er, og hvilket problem de skal løse</a:t>
            </a:r>
            <a:endParaRPr lang="nb-NO">
              <a:cs typeface="Arial"/>
            </a:endParaRPr>
          </a:p>
          <a:p>
            <a:pPr marL="305435" indent="-291465"/>
            <a:r>
              <a:rPr lang="nb-NO"/>
              <a:t>Hva er kunnskapsgrunnlaget?</a:t>
            </a:r>
            <a:endParaRPr lang="nb-NO">
              <a:cs typeface="Arial"/>
            </a:endParaRPr>
          </a:p>
          <a:p>
            <a:pPr marL="305435" indent="-291465"/>
            <a:r>
              <a:rPr lang="nb-NO"/>
              <a:t>Veileder: rekruttering, opplæring og oppfølging av mentorer</a:t>
            </a:r>
            <a:endParaRPr lang="nb-NO">
              <a:cs typeface="Arial"/>
            </a:endParaRPr>
          </a:p>
          <a:p>
            <a:pPr marL="305435" indent="-291465"/>
            <a:r>
              <a:rPr lang="nb-NO"/>
              <a:t>Interesse for workshop/ seminar</a:t>
            </a:r>
            <a:endParaRPr lang="nb-NO">
              <a:cs typeface="Arial"/>
            </a:endParaRPr>
          </a:p>
          <a:p>
            <a:pPr marL="685800" lvl="1" indent="-228600"/>
            <a:r>
              <a:rPr lang="nb-NO"/>
              <a:t>Ønske om beste praksis eksempler</a:t>
            </a:r>
            <a:endParaRPr lang="nb-NO">
              <a:cs typeface="Arial"/>
            </a:endParaRPr>
          </a:p>
          <a:p>
            <a:pPr marL="305435" indent="-291465"/>
            <a:r>
              <a:rPr lang="nb-NO"/>
              <a:t>Delte meninger om nettressurs</a:t>
            </a:r>
            <a:endParaRPr lang="nb-NO">
              <a:cs typeface="Arial"/>
            </a:endParaRPr>
          </a:p>
          <a:p>
            <a:pPr marL="685800" lvl="1" indent="-228600"/>
            <a:r>
              <a:rPr lang="nb-NO"/>
              <a:t>Fordel: bra å samle informasjon ett sted</a:t>
            </a:r>
            <a:endParaRPr lang="nb-NO">
              <a:cs typeface="Arial"/>
            </a:endParaRPr>
          </a:p>
          <a:p>
            <a:pPr marL="685800" lvl="1" indent="-228600"/>
            <a:r>
              <a:rPr lang="nb-NO"/>
              <a:t>Ulempe: det finnes allerede mye informasjon på nettet, og lite tid/kapasitet å sette seg inn i det</a:t>
            </a:r>
            <a:r>
              <a:rPr lang="en-US"/>
              <a:t> =&gt; </a:t>
            </a:r>
            <a:r>
              <a:rPr lang="en-US" err="1"/>
              <a:t>usikkert</a:t>
            </a:r>
            <a:r>
              <a:rPr lang="en-US"/>
              <a:t> om det </a:t>
            </a:r>
            <a:r>
              <a:rPr lang="en-US" err="1"/>
              <a:t>brukes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dialog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erfaringsdeling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2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Dik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C8F3"/>
      </a:accent1>
      <a:accent2>
        <a:srgbClr val="F2AF8F"/>
      </a:accent2>
      <a:accent3>
        <a:srgbClr val="2B81B9"/>
      </a:accent3>
      <a:accent4>
        <a:srgbClr val="E4D950"/>
      </a:accent4>
      <a:accent5>
        <a:srgbClr val="E20D54"/>
      </a:accent5>
      <a:accent6>
        <a:srgbClr val="7BC8BE"/>
      </a:accent6>
      <a:hlink>
        <a:srgbClr val="0563C1"/>
      </a:hlink>
      <a:folHlink>
        <a:srgbClr val="954F72"/>
      </a:folHlink>
    </a:clrScheme>
    <a:fontScheme name="Dik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ku_PPTmal_bokmål" id="{E8FB9404-91A3-45A4-8BE6-918911C1BA13}" vid="{1F075363-DE43-4395-A9DF-D7342BF87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b0093f-25b5-4f8b-9a33-acd5f4319388">
      <UserInfo>
        <DisplayName>Siv Andersen</DisplayName>
        <AccountId>110</AccountId>
        <AccountType/>
      </UserInfo>
    </SharedWithUsers>
    <Ekstern xmlns="c7c6b1f6-11b0-4af9-ac5c-b13d0c74c78d">false</Ekstern>
    <Arkivverdig xmlns="c7c6b1f6-11b0-4af9-ac5c-b13d0c74c78d">false</Arkivverdig>
    <Klassifisering xmlns="c7c6b1f6-11b0-4af9-ac5c-b13d0c74c78d">Intern</Klassifisering>
    <TaxKeywordTaxHTField xmlns="edb0093f-25b5-4f8b-9a33-acd5f4319388">
      <Terms xmlns="http://schemas.microsoft.com/office/infopath/2007/PartnerControls"/>
    </TaxKeywordTaxHTField>
    <TaxCatchAll xmlns="edb0093f-25b5-4f8b-9a33-acd5f4319388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02805BB511B429990CFD05E78652E" ma:contentTypeVersion="12" ma:contentTypeDescription="Create a new document." ma:contentTypeScope="" ma:versionID="b8cf4b405f740ee0e6191b2a44361d1d">
  <xsd:schema xmlns:xsd="http://www.w3.org/2001/XMLSchema" xmlns:xs="http://www.w3.org/2001/XMLSchema" xmlns:p="http://schemas.microsoft.com/office/2006/metadata/properties" xmlns:ns2="edb0093f-25b5-4f8b-9a33-acd5f4319388" xmlns:ns3="c7c6b1f6-11b0-4af9-ac5c-b13d0c74c78d" targetNamespace="http://schemas.microsoft.com/office/2006/metadata/properties" ma:root="true" ma:fieldsID="2b5743effb25680fdd63802033502453" ns2:_="" ns3:_="">
    <xsd:import namespace="edb0093f-25b5-4f8b-9a33-acd5f4319388"/>
    <xsd:import namespace="c7c6b1f6-11b0-4af9-ac5c-b13d0c74c78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Arkivverdig" minOccurs="0"/>
                <xsd:element ref="ns3:Ekstern" minOccurs="0"/>
                <xsd:element ref="ns3:Klassifisering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0093f-25b5-4f8b-9a33-acd5f431938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7d1a9ee2-3370-42b8-8385-1ba2cd1db9b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e19af20-169d-4365-8c79-0915b0555d21}" ma:internalName="TaxCatchAll" ma:showField="CatchAllData" ma:web="edb0093f-25b5-4f8b-9a33-acd5f43193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6b1f6-11b0-4af9-ac5c-b13d0c74c78d" elementFormDefault="qualified">
    <xsd:import namespace="http://schemas.microsoft.com/office/2006/documentManagement/types"/>
    <xsd:import namespace="http://schemas.microsoft.com/office/infopath/2007/PartnerControls"/>
    <xsd:element name="Arkivverdig" ma:index="11" nillable="true" ma:displayName="Arkivverdig" ma:default="0" ma:internalName="Arkivverdig">
      <xsd:simpleType>
        <xsd:restriction base="dms:Boolean"/>
      </xsd:simpleType>
    </xsd:element>
    <xsd:element name="Ekstern" ma:index="12" nillable="true" ma:displayName="Ekstern" ma:default="0" ma:internalName="Ekstern">
      <xsd:simpleType>
        <xsd:restriction base="dms:Boolean"/>
      </xsd:simpleType>
    </xsd:element>
    <xsd:element name="Klassifisering" ma:index="13" nillable="true" ma:displayName="Klassifisering" ma:default="Intern" ma:format="Dropdown" ma:internalName="Klassifisering">
      <xsd:simpleType>
        <xsd:restriction base="dms:Choice">
          <xsd:enumeration value="Åpen"/>
          <xsd:enumeration value="Intern"/>
          <xsd:enumeration value="Fortrolig"/>
          <xsd:enumeration value="Strengt fortrolig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36726A-B98A-4485-AFF4-DC651BE5C5D1}">
  <ds:schemaRefs>
    <ds:schemaRef ds:uri="http://schemas.microsoft.com/office/2006/documentManagement/types"/>
    <ds:schemaRef ds:uri="c7c6b1f6-11b0-4af9-ac5c-b13d0c74c78d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edb0093f-25b5-4f8b-9a33-acd5f431938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71A071-A048-405C-9A7A-B32EC61A4918}">
  <ds:schemaRefs>
    <ds:schemaRef ds:uri="c7c6b1f6-11b0-4af9-ac5c-b13d0c74c78d"/>
    <ds:schemaRef ds:uri="edb0093f-25b5-4f8b-9a33-acd5f43193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50F030-7FFF-404B-95B8-00015D59D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1003</Words>
  <Application>Microsoft Office PowerPoint</Application>
  <PresentationFormat>Widescreen</PresentationFormat>
  <Paragraphs>128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 Neue</vt:lpstr>
      <vt:lpstr>Helvetica Neue Medium</vt:lpstr>
      <vt:lpstr>Office-tema</vt:lpstr>
      <vt:lpstr>Workshop</vt:lpstr>
      <vt:lpstr>Workshop: Hvordan få på plass gode mentorordninger? </vt:lpstr>
      <vt:lpstr>Om Diku</vt:lpstr>
      <vt:lpstr>Nøkkeltall 2019</vt:lpstr>
      <vt:lpstr>Dikus oppdrag</vt:lpstr>
      <vt:lpstr>Kartlegging</vt:lpstr>
      <vt:lpstr>Kartlegging</vt:lpstr>
      <vt:lpstr>Kartlegging</vt:lpstr>
      <vt:lpstr>Kartlegging</vt:lpstr>
      <vt:lpstr>Hva sier studentene?</vt:lpstr>
      <vt:lpstr>Hva sier studentene?</vt:lpstr>
      <vt:lpstr>Hva sier studentene?</vt:lpstr>
      <vt:lpstr>Workshop</vt:lpstr>
      <vt:lpstr>Dikus programmer</vt:lpstr>
      <vt:lpstr>PowerPoint Presentation</vt:lpstr>
      <vt:lpstr>Takk for oss!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PowerPoint-mal bokmål</dc:title>
  <dc:creator>orjan@haltenbanken.com</dc:creator>
  <cp:lastModifiedBy>Nataskja-Elena Kersting Lie</cp:lastModifiedBy>
  <cp:revision>2</cp:revision>
  <dcterms:created xsi:type="dcterms:W3CDTF">2018-09-14T12:40:27Z</dcterms:created>
  <dcterms:modified xsi:type="dcterms:W3CDTF">2019-12-10T08:41:27Z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0x010100C7902805BB511B429990CFD05E78652E</vt:lpwstr>
  </property>
  <property fmtid="{D5CDD505-2E9C-101B-9397-08002B2CF9AE}" pid="3" name="TaxKeyword">
    <vt:lpwstr/>
  </property>
  <property fmtid="{D5CDD505-2E9C-101B-9397-08002B2CF9AE}" pid="4" name="AuthorIds_UIVersion_512">
    <vt:lpwstr>29</vt:lpwstr>
  </property>
</Properties>
</file>