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5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7" r:id="rId2"/>
  </p:sldMasterIdLst>
  <p:notesMasterIdLst>
    <p:notesMasterId r:id="rId43"/>
  </p:notesMasterIdLst>
  <p:sldIdLst>
    <p:sldId id="421" r:id="rId3"/>
    <p:sldId id="464" r:id="rId4"/>
    <p:sldId id="433" r:id="rId5"/>
    <p:sldId id="438" r:id="rId6"/>
    <p:sldId id="444" r:id="rId7"/>
    <p:sldId id="432" r:id="rId8"/>
    <p:sldId id="467" r:id="rId9"/>
    <p:sldId id="462" r:id="rId10"/>
    <p:sldId id="447" r:id="rId11"/>
    <p:sldId id="422" r:id="rId12"/>
    <p:sldId id="448" r:id="rId13"/>
    <p:sldId id="472" r:id="rId14"/>
    <p:sldId id="469" r:id="rId15"/>
    <p:sldId id="470" r:id="rId16"/>
    <p:sldId id="471" r:id="rId17"/>
    <p:sldId id="431" r:id="rId18"/>
    <p:sldId id="446" r:id="rId19"/>
    <p:sldId id="427" r:id="rId20"/>
    <p:sldId id="465" r:id="rId21"/>
    <p:sldId id="434" r:id="rId22"/>
    <p:sldId id="473" r:id="rId23"/>
    <p:sldId id="450" r:id="rId24"/>
    <p:sldId id="430" r:id="rId25"/>
    <p:sldId id="439" r:id="rId26"/>
    <p:sldId id="440" r:id="rId27"/>
    <p:sldId id="441" r:id="rId28"/>
    <p:sldId id="442" r:id="rId29"/>
    <p:sldId id="451" r:id="rId30"/>
    <p:sldId id="468" r:id="rId31"/>
    <p:sldId id="460" r:id="rId32"/>
    <p:sldId id="452" r:id="rId33"/>
    <p:sldId id="453" r:id="rId34"/>
    <p:sldId id="454" r:id="rId35"/>
    <p:sldId id="455" r:id="rId36"/>
    <p:sldId id="456" r:id="rId37"/>
    <p:sldId id="457" r:id="rId38"/>
    <p:sldId id="458" r:id="rId39"/>
    <p:sldId id="459" r:id="rId40"/>
    <p:sldId id="426" r:id="rId41"/>
    <p:sldId id="449" r:id="rId42"/>
  </p:sldIdLst>
  <p:sldSz cx="12171363" cy="6838950"/>
  <p:notesSz cx="6811963" cy="9942513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">
          <p15:clr>
            <a:srgbClr val="A4A3A4"/>
          </p15:clr>
        </p15:guide>
        <p15:guide id="2" orient="horz" pos="4194">
          <p15:clr>
            <a:srgbClr val="A4A3A4"/>
          </p15:clr>
        </p15:guide>
        <p15:guide id="3" orient="horz" pos="794">
          <p15:clr>
            <a:srgbClr val="A4A3A4"/>
          </p15:clr>
        </p15:guide>
        <p15:guide id="4" orient="horz" pos="1102">
          <p15:clr>
            <a:srgbClr val="A4A3A4"/>
          </p15:clr>
        </p15:guide>
        <p15:guide id="5" pos="114">
          <p15:clr>
            <a:srgbClr val="A4A3A4"/>
          </p15:clr>
        </p15:guide>
        <p15:guide id="6" pos="7550">
          <p15:clr>
            <a:srgbClr val="A4A3A4"/>
          </p15:clr>
        </p15:guide>
        <p15:guide id="7" pos="4466">
          <p15:clr>
            <a:srgbClr val="A4A3A4"/>
          </p15:clr>
        </p15:guide>
        <p15:guide id="8" pos="566">
          <p15:clr>
            <a:srgbClr val="A4A3A4"/>
          </p15:clr>
        </p15:guide>
        <p15:guide id="9" pos="7096">
          <p15:clr>
            <a:srgbClr val="A4A3A4"/>
          </p15:clr>
        </p15:guide>
        <p15:guide id="10" pos="3944">
          <p15:clr>
            <a:srgbClr val="A4A3A4"/>
          </p15:clr>
        </p15:guide>
        <p15:guide id="11" pos="2812">
          <p15:clr>
            <a:srgbClr val="A4A3A4"/>
          </p15:clr>
        </p15:guide>
        <p15:guide id="12" pos="4694">
          <p15:clr>
            <a:srgbClr val="A4A3A4"/>
          </p15:clr>
        </p15:guide>
        <p15:guide id="13" pos="3038">
          <p15:clr>
            <a:srgbClr val="A4A3A4"/>
          </p15:clr>
        </p15:guide>
        <p15:guide id="14" pos="37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61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Mörkt forma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just forma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llanmörkt forma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513" autoAdjust="0"/>
    <p:restoredTop sz="86388" autoAdjust="0"/>
  </p:normalViewPr>
  <p:slideViewPr>
    <p:cSldViewPr snapToGrid="0" snapToObjects="1" showGuides="1">
      <p:cViewPr varScale="1">
        <p:scale>
          <a:sx n="74" d="100"/>
          <a:sy n="74" d="100"/>
        </p:scale>
        <p:origin x="101" y="110"/>
      </p:cViewPr>
      <p:guideLst>
        <p:guide orient="horz" pos="112"/>
        <p:guide orient="horz" pos="4194"/>
        <p:guide orient="horz" pos="794"/>
        <p:guide orient="horz" pos="1102"/>
        <p:guide pos="114"/>
        <p:guide pos="7550"/>
        <p:guide pos="4466"/>
        <p:guide pos="566"/>
        <p:guide pos="7096"/>
        <p:guide pos="3944"/>
        <p:guide pos="2812"/>
        <p:guide pos="4694"/>
        <p:guide pos="3038"/>
        <p:guide pos="37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urora.net.lth.se\home\tvrl-jma.uw\Documents\SI-LTH\SI_13_14\Rapport_2011-2014\Enk&#228;tsvar_SIdeltagare%20H1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aurora.net.lth.se\home\tvrl-jma.uw\Desktop\Enk&#228;tsvar_SIdeltagare%20H1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50488359820403"/>
          <c:y val="5.6888727587893068E-2"/>
          <c:w val="0.32567549592961381"/>
          <c:h val="0.82713137003624815"/>
        </c:manualLayout>
      </c:layout>
      <c:barChart>
        <c:barDir val="bar"/>
        <c:grouping val="percentStacked"/>
        <c:varyColors val="0"/>
        <c:ser>
          <c:idx val="0"/>
          <c:order val="0"/>
          <c:tx>
            <c:v>Stämmer inte alls (till liten del)</c:v>
          </c:tx>
          <c:spPr>
            <a:solidFill>
              <a:srgbClr val="9C6114"/>
            </a:solidFill>
            <a:ln w="12700">
              <a:solidFill>
                <a:schemeClr val="bg1"/>
              </a:solidFill>
            </a:ln>
            <a:effectLst/>
          </c:spPr>
          <c:invertIfNegative val="0"/>
          <c:cat>
            <c:strRef>
              <c:f>'[Enkätsvar_SIdeltagare H12.xlsx]Alla_H11-13'!$S$1375:$W$1375</c:f>
              <c:strCache>
                <c:ptCount val="5"/>
                <c:pt idx="0">
                  <c:v>Djupare förståelse av kursinnehållet?</c:v>
                </c:pt>
                <c:pt idx="1">
                  <c:v>Effektivt stöd att ta mig framåt i kursen?</c:v>
                </c:pt>
                <c:pt idx="2">
                  <c:v>Bättre förståelse för vad som förväntas av mig i kursen?</c:v>
                </c:pt>
                <c:pt idx="3">
                  <c:v>Förbättrat mitt resultat i kursen?</c:v>
                </c:pt>
                <c:pt idx="4">
                  <c:v>Bidragit till att öka intresset för ämnet i kursen?</c:v>
                </c:pt>
              </c:strCache>
            </c:strRef>
          </c:cat>
          <c:val>
            <c:numRef>
              <c:f>'[Enkätsvar_SIdeltagare H12.xlsx]Alla_H11-13'!$S$1376:$W$1376</c:f>
              <c:numCache>
                <c:formatCode>0.0</c:formatCode>
                <c:ptCount val="5"/>
                <c:pt idx="0">
                  <c:v>4.4477390659747966</c:v>
                </c:pt>
                <c:pt idx="1">
                  <c:v>6.4925373134328357</c:v>
                </c:pt>
                <c:pt idx="2">
                  <c:v>10.119047619047619</c:v>
                </c:pt>
                <c:pt idx="3">
                  <c:v>9.7991967871485954</c:v>
                </c:pt>
                <c:pt idx="4">
                  <c:v>17.381656804733726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02-4EA2-A0E8-E3A21180F0EB}"/>
            </c:ext>
          </c:extLst>
        </c:ser>
        <c:ser>
          <c:idx val="1"/>
          <c:order val="1"/>
          <c:tx>
            <c:v>Stämmer till hälften</c:v>
          </c:tx>
          <c:spPr>
            <a:solidFill>
              <a:schemeClr val="dk1">
                <a:tint val="55000"/>
              </a:schemeClr>
            </a:solidFill>
            <a:ln w="12700">
              <a:solidFill>
                <a:schemeClr val="bg1"/>
              </a:solidFill>
            </a:ln>
            <a:effectLst/>
          </c:spPr>
          <c:invertIfNegative val="0"/>
          <c:cat>
            <c:strRef>
              <c:f>'[Enkätsvar_SIdeltagare H12.xlsx]Alla_H11-13'!$S$1375:$W$1375</c:f>
              <c:strCache>
                <c:ptCount val="5"/>
                <c:pt idx="0">
                  <c:v>Djupare förståelse av kursinnehållet?</c:v>
                </c:pt>
                <c:pt idx="1">
                  <c:v>Effektivt stöd att ta mig framåt i kursen?</c:v>
                </c:pt>
                <c:pt idx="2">
                  <c:v>Bättre förståelse för vad som förväntas av mig i kursen?</c:v>
                </c:pt>
                <c:pt idx="3">
                  <c:v>Förbättrat mitt resultat i kursen?</c:v>
                </c:pt>
                <c:pt idx="4">
                  <c:v>Bidragit till att öka intresset för ämnet i kursen?</c:v>
                </c:pt>
              </c:strCache>
            </c:strRef>
          </c:cat>
          <c:val>
            <c:numRef>
              <c:f>'[Enkätsvar_SIdeltagare H12.xlsx]Alla_H11-13'!$S$1377:$W$1377</c:f>
              <c:numCache>
                <c:formatCode>0.0</c:formatCode>
                <c:ptCount val="5"/>
                <c:pt idx="0">
                  <c:v>19.421793921423276</c:v>
                </c:pt>
                <c:pt idx="1">
                  <c:v>20.373134328358208</c:v>
                </c:pt>
                <c:pt idx="2">
                  <c:v>26.711309523809526</c:v>
                </c:pt>
                <c:pt idx="3">
                  <c:v>32.128514056224901</c:v>
                </c:pt>
                <c:pt idx="4">
                  <c:v>34.023668639053255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02-4EA2-A0E8-E3A21180F0EB}"/>
            </c:ext>
          </c:extLst>
        </c:ser>
        <c:ser>
          <c:idx val="2"/>
          <c:order val="2"/>
          <c:tx>
            <c:v>Stämmer helt (till stor del)</c:v>
          </c:tx>
          <c:spPr>
            <a:solidFill>
              <a:srgbClr val="886E5E"/>
            </a:solidFill>
            <a:ln w="12700">
              <a:solidFill>
                <a:schemeClr val="bg1"/>
              </a:solidFill>
            </a:ln>
            <a:effectLst/>
          </c:spPr>
          <c:invertIfNegative val="0"/>
          <c:cat>
            <c:strRef>
              <c:f>'[Enkätsvar_SIdeltagare H12.xlsx]Alla_H11-13'!$S$1375:$W$1375</c:f>
              <c:strCache>
                <c:ptCount val="5"/>
                <c:pt idx="0">
                  <c:v>Djupare förståelse av kursinnehållet?</c:v>
                </c:pt>
                <c:pt idx="1">
                  <c:v>Effektivt stöd att ta mig framåt i kursen?</c:v>
                </c:pt>
                <c:pt idx="2">
                  <c:v>Bättre förståelse för vad som förväntas av mig i kursen?</c:v>
                </c:pt>
                <c:pt idx="3">
                  <c:v>Förbättrat mitt resultat i kursen?</c:v>
                </c:pt>
                <c:pt idx="4">
                  <c:v>Bidragit till att öka intresset för ämnet i kursen?</c:v>
                </c:pt>
              </c:strCache>
            </c:strRef>
          </c:cat>
          <c:val>
            <c:numRef>
              <c:f>'[Enkätsvar_SIdeltagare H12.xlsx]Alla_H11-13'!$S$1378:$W$1378</c:f>
              <c:numCache>
                <c:formatCode>0.0</c:formatCode>
                <c:ptCount val="5"/>
                <c:pt idx="0">
                  <c:v>76.130467012601926</c:v>
                </c:pt>
                <c:pt idx="1">
                  <c:v>73.134328358208961</c:v>
                </c:pt>
                <c:pt idx="2">
                  <c:v>63.169642857142861</c:v>
                </c:pt>
                <c:pt idx="3">
                  <c:v>58.07228915662651</c:v>
                </c:pt>
                <c:pt idx="4">
                  <c:v>48.594674556213022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02-4EA2-A0E8-E3A21180F0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13496848"/>
        <c:axId val="313496064"/>
      </c:barChart>
      <c:catAx>
        <c:axId val="3134968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313496064"/>
        <c:crosses val="autoZero"/>
        <c:auto val="1"/>
        <c:lblAlgn val="ctr"/>
        <c:lblOffset val="100"/>
        <c:noMultiLvlLbl val="0"/>
      </c:catAx>
      <c:valAx>
        <c:axId val="3134960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31349684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324562021052189"/>
          <c:y val="0.29051509902854128"/>
          <c:w val="0.23333333333333334"/>
          <c:h val="0.418969816272965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9772799695300987"/>
          <c:y val="5.0925925925925923E-2"/>
          <c:w val="0.36730565316897501"/>
          <c:h val="0.83309419655876349"/>
        </c:manualLayout>
      </c:layout>
      <c:barChart>
        <c:barDir val="bar"/>
        <c:grouping val="percentStacked"/>
        <c:varyColors val="0"/>
        <c:ser>
          <c:idx val="0"/>
          <c:order val="0"/>
          <c:tx>
            <c:v>Stämmer inte alls (till liten del)</c:v>
          </c:tx>
          <c:spPr>
            <a:solidFill>
              <a:srgbClr val="9C6114"/>
            </a:solidFill>
            <a:ln w="12700">
              <a:solidFill>
                <a:schemeClr val="bg1"/>
              </a:solidFill>
            </a:ln>
            <a:effectLst/>
          </c:spPr>
          <c:invertIfNegative val="0"/>
          <c:cat>
            <c:strRef>
              <c:f>'Alla_H11-13'!$Y$1375:$AD$1375</c:f>
              <c:strCache>
                <c:ptCount val="6"/>
                <c:pt idx="0">
                  <c:v>Utvecklat mina färdigheter i problemlösning?</c:v>
                </c:pt>
                <c:pt idx="1">
                  <c:v>Utvecklat min förmåga till lagarbete och samverkan i grupp?</c:v>
                </c:pt>
                <c:pt idx="2">
                  <c:v>Utvecklat mitt kritiska tänkande vid SI-mötena genom diskussion i grupp?</c:v>
                </c:pt>
                <c:pt idx="3">
                  <c:v>Tränat min förmåga att presentera uppgifter inför andra?</c:v>
                </c:pt>
                <c:pt idx="4">
                  <c:v>Utvecklat mitt sätt att studera?</c:v>
                </c:pt>
                <c:pt idx="5">
                  <c:v>Bättre självförtroende i mina studier genom SI-mötena?</c:v>
                </c:pt>
              </c:strCache>
            </c:strRef>
          </c:cat>
          <c:val>
            <c:numRef>
              <c:f>'Alla_H11-13'!$Y$1376:$AD$1376</c:f>
              <c:numCache>
                <c:formatCode>0.0</c:formatCode>
                <c:ptCount val="6"/>
                <c:pt idx="0">
                  <c:v>11.695040710584751</c:v>
                </c:pt>
                <c:pt idx="1">
                  <c:v>14.803849000740191</c:v>
                </c:pt>
                <c:pt idx="2">
                  <c:v>16.493313521545321</c:v>
                </c:pt>
                <c:pt idx="3">
                  <c:v>20.415738678544912</c:v>
                </c:pt>
                <c:pt idx="4">
                  <c:v>23.940520446096656</c:v>
                </c:pt>
                <c:pt idx="5">
                  <c:v>23.586309523809526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02-4607-89E8-00740E38F0B0}"/>
            </c:ext>
          </c:extLst>
        </c:ser>
        <c:ser>
          <c:idx val="1"/>
          <c:order val="1"/>
          <c:tx>
            <c:v>Stämmer till hälften</c:v>
          </c:tx>
          <c:spPr>
            <a:solidFill>
              <a:schemeClr val="dk1">
                <a:tint val="55000"/>
              </a:schemeClr>
            </a:solidFill>
            <a:ln w="12700">
              <a:solidFill>
                <a:schemeClr val="bg1"/>
              </a:solidFill>
            </a:ln>
            <a:effectLst/>
          </c:spPr>
          <c:invertIfNegative val="0"/>
          <c:cat>
            <c:strRef>
              <c:f>'Alla_H11-13'!$Y$1375:$AD$1375</c:f>
              <c:strCache>
                <c:ptCount val="6"/>
                <c:pt idx="0">
                  <c:v>Utvecklat mina färdigheter i problemlösning?</c:v>
                </c:pt>
                <c:pt idx="1">
                  <c:v>Utvecklat min förmåga till lagarbete och samverkan i grupp?</c:v>
                </c:pt>
                <c:pt idx="2">
                  <c:v>Utvecklat mitt kritiska tänkande vid SI-mötena genom diskussion i grupp?</c:v>
                </c:pt>
                <c:pt idx="3">
                  <c:v>Tränat min förmåga att presentera uppgifter inför andra?</c:v>
                </c:pt>
                <c:pt idx="4">
                  <c:v>Utvecklat mitt sätt att studera?</c:v>
                </c:pt>
                <c:pt idx="5">
                  <c:v>Bättre självförtroende i mina studier genom SI-mötena?</c:v>
                </c:pt>
              </c:strCache>
            </c:strRef>
          </c:cat>
          <c:val>
            <c:numRef>
              <c:f>'Alla_H11-13'!$Y$1377:$AD$1377</c:f>
              <c:numCache>
                <c:formatCode>0.0</c:formatCode>
                <c:ptCount val="6"/>
                <c:pt idx="0">
                  <c:v>32.494448556624725</c:v>
                </c:pt>
                <c:pt idx="1">
                  <c:v>29.459659511472982</c:v>
                </c:pt>
                <c:pt idx="2">
                  <c:v>35.289747399702826</c:v>
                </c:pt>
                <c:pt idx="3">
                  <c:v>30.734966592427618</c:v>
                </c:pt>
                <c:pt idx="4">
                  <c:v>34.721189591078065</c:v>
                </c:pt>
                <c:pt idx="5">
                  <c:v>35.56547619047619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02-4607-89E8-00740E38F0B0}"/>
            </c:ext>
          </c:extLst>
        </c:ser>
        <c:ser>
          <c:idx val="2"/>
          <c:order val="2"/>
          <c:tx>
            <c:v>Stämmer helt (till stor del)</c:v>
          </c:tx>
          <c:spPr>
            <a:solidFill>
              <a:srgbClr val="886E5E"/>
            </a:solidFill>
            <a:ln w="12700">
              <a:solidFill>
                <a:schemeClr val="bg1"/>
              </a:solidFill>
            </a:ln>
            <a:effectLst/>
          </c:spPr>
          <c:invertIfNegative val="0"/>
          <c:cat>
            <c:strRef>
              <c:f>'Alla_H11-13'!$Y$1375:$AD$1375</c:f>
              <c:strCache>
                <c:ptCount val="6"/>
                <c:pt idx="0">
                  <c:v>Utvecklat mina färdigheter i problemlösning?</c:v>
                </c:pt>
                <c:pt idx="1">
                  <c:v>Utvecklat min förmåga till lagarbete och samverkan i grupp?</c:v>
                </c:pt>
                <c:pt idx="2">
                  <c:v>Utvecklat mitt kritiska tänkande vid SI-mötena genom diskussion i grupp?</c:v>
                </c:pt>
                <c:pt idx="3">
                  <c:v>Tränat min förmåga att presentera uppgifter inför andra?</c:v>
                </c:pt>
                <c:pt idx="4">
                  <c:v>Utvecklat mitt sätt att studera?</c:v>
                </c:pt>
                <c:pt idx="5">
                  <c:v>Bättre självförtroende i mina studier genom SI-mötena?</c:v>
                </c:pt>
              </c:strCache>
            </c:strRef>
          </c:cat>
          <c:val>
            <c:numRef>
              <c:f>'Alla_H11-13'!$Y$1378:$AD$1378</c:f>
              <c:numCache>
                <c:formatCode>0.0</c:formatCode>
                <c:ptCount val="6"/>
                <c:pt idx="0">
                  <c:v>55.810510732790526</c:v>
                </c:pt>
                <c:pt idx="1">
                  <c:v>55.736491487786822</c:v>
                </c:pt>
                <c:pt idx="2">
                  <c:v>48.216939078751864</c:v>
                </c:pt>
                <c:pt idx="3">
                  <c:v>48.849294729027463</c:v>
                </c:pt>
                <c:pt idx="4">
                  <c:v>41.338289962825279</c:v>
                </c:pt>
                <c:pt idx="5">
                  <c:v>40.848214285714285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02-4607-89E8-00740E38F0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3612896"/>
        <c:axId val="363608192"/>
      </c:barChart>
      <c:catAx>
        <c:axId val="3636128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63608192"/>
        <c:crosses val="autoZero"/>
        <c:auto val="1"/>
        <c:lblAlgn val="ctr"/>
        <c:lblOffset val="100"/>
        <c:noMultiLvlLbl val="0"/>
      </c:catAx>
      <c:valAx>
        <c:axId val="363608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6361289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026519999210177"/>
          <c:y val="0.29051509186351704"/>
          <c:w val="0.19204689081100756"/>
          <c:h val="0.391212232813416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96C4F-FE0F-4758-9290-50623338F248}" type="datetimeFigureOut">
              <a:rPr lang="sv-SE" smtClean="0"/>
              <a:t>2019-12-08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705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1197" y="4784835"/>
            <a:ext cx="544957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DACD1-C218-4B07-851E-33CD9B2FBA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4697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Joakim tar </a:t>
            </a:r>
            <a:r>
              <a:rPr lang="sv-SE" dirty="0" err="1" smtClean="0"/>
              <a:t>slide</a:t>
            </a:r>
            <a:r>
              <a:rPr lang="sv-SE" dirty="0" smtClean="0"/>
              <a:t> 1-2 (ca 5 min)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DACD1-C218-4B07-851E-33CD9B2FBA40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4917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Joakim tar bild</a:t>
            </a:r>
            <a:r>
              <a:rPr lang="sv-SE" baseline="0"/>
              <a:t> 6 – 15, ca 10 min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1BBD7-FC2B-445E-BA7B-70BD4B70BD3B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7923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DACD1-C218-4B07-851E-33CD9B2FBA40}" type="slidenum">
              <a:rPr lang="sv-SE" smtClean="0"/>
              <a:t>40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9729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DACD1-C218-4B07-851E-33CD9B2FBA40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4527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DACD1-C218-4B07-851E-33CD9B2FBA40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3989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DACD1-C218-4B07-851E-33CD9B2FBA40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1203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2328">
              <a:spcBef>
                <a:spcPct val="0"/>
              </a:spcBef>
              <a:spcAft>
                <a:spcPts val="607"/>
              </a:spcAft>
              <a:defRPr/>
            </a:pPr>
            <a:r>
              <a:rPr lang="sv-SE" dirty="0" smtClean="0">
                <a:latin typeface="Arial" charset="0"/>
              </a:rPr>
              <a:t>The </a:t>
            </a:r>
            <a:r>
              <a:rPr lang="sv-SE" dirty="0" err="1" smtClean="0">
                <a:latin typeface="Arial" charset="0"/>
              </a:rPr>
              <a:t>figures</a:t>
            </a:r>
            <a:r>
              <a:rPr lang="sv-SE" dirty="0" smtClean="0">
                <a:latin typeface="Arial" charset="0"/>
              </a:rPr>
              <a:t> for Lund University in the presentation are </a:t>
            </a:r>
            <a:r>
              <a:rPr lang="sv-SE" dirty="0" err="1" smtClean="0">
                <a:latin typeface="Arial" charset="0"/>
              </a:rPr>
              <a:t>based</a:t>
            </a:r>
            <a:r>
              <a:rPr lang="sv-SE" dirty="0" smtClean="0">
                <a:latin typeface="Arial" charset="0"/>
              </a:rPr>
              <a:t> on the 2011 </a:t>
            </a:r>
            <a:r>
              <a:rPr lang="sv-SE" dirty="0" err="1" smtClean="0">
                <a:latin typeface="Arial" charset="0"/>
              </a:rPr>
              <a:t>financial</a:t>
            </a:r>
            <a:r>
              <a:rPr lang="sv-SE" dirty="0" smtClean="0">
                <a:latin typeface="Arial" charset="0"/>
              </a:rPr>
              <a:t> </a:t>
            </a:r>
            <a:r>
              <a:rPr lang="sv-SE" dirty="0" err="1" smtClean="0">
                <a:latin typeface="Arial" charset="0"/>
              </a:rPr>
              <a:t>year</a:t>
            </a:r>
            <a:r>
              <a:rPr lang="sv-SE" dirty="0" smtClean="0">
                <a:latin typeface="Arial" charset="0"/>
              </a:rPr>
              <a:t>.</a:t>
            </a:r>
            <a:endParaRPr lang="en-GB" dirty="0">
              <a:ea typeface="ＭＳ Ｐゴシック" charset="0"/>
              <a:cs typeface="ＭＳ Ｐゴシック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3FD4B-1391-7946-A8ED-18550D8B130B}" type="slidenum">
              <a:rPr lang="sv-SE" smtClean="0"/>
              <a:pPr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103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Stamparna till de fyra äldsta bevarade fakultetssigillen, förstorade</a:t>
            </a:r>
            <a:r>
              <a:rPr lang="sv-SE" baseline="0" dirty="0" smtClean="0"/>
              <a:t> och spegelvända. De sigill som var färdiga vid invigningen 1668 gick förlorade under kriget 1675-79.</a:t>
            </a:r>
          </a:p>
          <a:p>
            <a:r>
              <a:rPr lang="sv-SE" baseline="0" dirty="0" smtClean="0"/>
              <a:t>Professorer: 2 teologer, 2 jurister, 2 medicinare, 8 filosofer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65464-7880-48AB-BAD3-F06ECC19B7D6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1680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85725" y="749300"/>
            <a:ext cx="6657975" cy="374173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2328">
              <a:defRPr/>
            </a:pPr>
            <a:r>
              <a:rPr lang="sv-SE" dirty="0" smtClean="0">
                <a:latin typeface="Arial" charset="0"/>
              </a:rPr>
              <a:t>The </a:t>
            </a:r>
            <a:r>
              <a:rPr lang="sv-SE" dirty="0" err="1" smtClean="0">
                <a:latin typeface="Arial" charset="0"/>
              </a:rPr>
              <a:t>figures</a:t>
            </a:r>
            <a:r>
              <a:rPr lang="sv-SE" dirty="0" smtClean="0">
                <a:latin typeface="Arial" charset="0"/>
              </a:rPr>
              <a:t> for Lund University in the presentation are </a:t>
            </a:r>
            <a:r>
              <a:rPr lang="sv-SE" dirty="0" err="1" smtClean="0">
                <a:latin typeface="Arial" charset="0"/>
              </a:rPr>
              <a:t>based</a:t>
            </a:r>
            <a:r>
              <a:rPr lang="sv-SE" dirty="0" smtClean="0">
                <a:latin typeface="Arial" charset="0"/>
              </a:rPr>
              <a:t> on the 2011 </a:t>
            </a:r>
            <a:r>
              <a:rPr lang="sv-SE" dirty="0" err="1" smtClean="0">
                <a:latin typeface="Arial" charset="0"/>
              </a:rPr>
              <a:t>financial</a:t>
            </a:r>
            <a:r>
              <a:rPr lang="sv-SE" dirty="0" smtClean="0">
                <a:latin typeface="Arial" charset="0"/>
              </a:rPr>
              <a:t> </a:t>
            </a:r>
            <a:r>
              <a:rPr lang="sv-SE" dirty="0" err="1" smtClean="0">
                <a:latin typeface="Arial" charset="0"/>
              </a:rPr>
              <a:t>year</a:t>
            </a:r>
            <a:r>
              <a:rPr lang="sv-SE" dirty="0" smtClean="0">
                <a:latin typeface="Arial" charset="0"/>
              </a:rPr>
              <a:t>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3FD4B-1391-7946-A8ED-18550D8B130B}" type="slidenum">
              <a:rPr lang="sv-SE" smtClean="0"/>
              <a:pPr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9591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DACD1-C218-4B07-851E-33CD9B2FBA40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1464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DACD1-C218-4B07-851E-33CD9B2FBA40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0367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lin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objekt 24" descr="huset-rosa_16-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45" y="178173"/>
            <a:ext cx="11896004" cy="6528370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 bwMode="auto">
          <a:xfrm>
            <a:off x="4109337" y="1467998"/>
            <a:ext cx="8062026" cy="1296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 hasCustomPrompt="1"/>
          </p:nvPr>
        </p:nvSpPr>
        <p:spPr>
          <a:xfrm>
            <a:off x="4383598" y="1583677"/>
            <a:ext cx="7490902" cy="714380"/>
          </a:xfrm>
        </p:spPr>
        <p:txBody>
          <a:bodyPr lIns="0" tIns="97200" rIns="0" bIns="82800"/>
          <a:lstStyle>
            <a:lvl1pPr>
              <a:defRPr sz="4000" baseline="0"/>
            </a:lvl1pPr>
          </a:lstStyle>
          <a:p>
            <a:r>
              <a:rPr lang="en-GB" noProof="0" dirty="0" smtClean="0"/>
              <a:t>Single-line title</a:t>
            </a:r>
            <a:endParaRPr lang="en-GB" noProof="0" dirty="0"/>
          </a:p>
        </p:txBody>
      </p:sp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383598" y="2400299"/>
            <a:ext cx="7490902" cy="212213"/>
          </a:xfrm>
        </p:spPr>
        <p:txBody>
          <a:bodyPr lIns="0" tIns="0" rIns="0" bIns="0" anchor="t" anchorCtr="0"/>
          <a:lstStyle>
            <a:lvl1pPr marL="0" indent="0" algn="l">
              <a:buNone/>
              <a:defRPr sz="1200" b="1" kern="1200" cap="all" spc="1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 smtClean="0"/>
              <a:t>Subtitle or name</a:t>
            </a:r>
            <a:endParaRPr lang="en-GB" noProof="0" dirty="0"/>
          </a:p>
        </p:txBody>
      </p:sp>
      <p:cxnSp>
        <p:nvCxnSpPr>
          <p:cNvPr id="11" name="Rak 10"/>
          <p:cNvCxnSpPr/>
          <p:nvPr userDrawn="1"/>
        </p:nvCxnSpPr>
        <p:spPr bwMode="auto">
          <a:xfrm>
            <a:off x="4380178" y="2282088"/>
            <a:ext cx="760544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9253855" y="4042124"/>
            <a:ext cx="2917508" cy="279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objekt 14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6800" y="359907"/>
            <a:ext cx="708740" cy="9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32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objekt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80000"/>
            <a:ext cx="11807952" cy="6480048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 bwMode="auto">
          <a:xfrm>
            <a:off x="4109337" y="1467998"/>
            <a:ext cx="8062026" cy="188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Rak 10"/>
          <p:cNvCxnSpPr/>
          <p:nvPr userDrawn="1"/>
        </p:nvCxnSpPr>
        <p:spPr bwMode="auto">
          <a:xfrm>
            <a:off x="4380178" y="2853588"/>
            <a:ext cx="760544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9253855" y="4042124"/>
            <a:ext cx="2917508" cy="279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Bildobjekt 13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6800" y="359907"/>
            <a:ext cx="708740" cy="946800"/>
          </a:xfrm>
          <a:prstGeom prst="rect">
            <a:avLst/>
          </a:prstGeom>
        </p:spPr>
      </p:pic>
      <p:sp>
        <p:nvSpPr>
          <p:cNvPr id="12" name="Rubrik 1"/>
          <p:cNvSpPr>
            <a:spLocks noGrp="1"/>
          </p:cNvSpPr>
          <p:nvPr>
            <p:ph type="ctrTitle" hasCustomPrompt="1"/>
          </p:nvPr>
        </p:nvSpPr>
        <p:spPr>
          <a:xfrm>
            <a:off x="4383598" y="1621776"/>
            <a:ext cx="7490902" cy="1231811"/>
          </a:xfrm>
        </p:spPr>
        <p:txBody>
          <a:bodyPr lIns="0" tIns="97200" rIns="0" bIns="82800"/>
          <a:lstStyle>
            <a:lvl1pPr>
              <a:lnSpc>
                <a:spcPts val="4400"/>
              </a:lnSpc>
              <a:defRPr sz="4000" baseline="0"/>
            </a:lvl1pPr>
          </a:lstStyle>
          <a:p>
            <a:r>
              <a:rPr lang="en-GB" noProof="0" dirty="0" smtClean="0"/>
              <a:t>Two-line title</a:t>
            </a:r>
            <a:br>
              <a:rPr lang="en-GB" noProof="0" dirty="0" smtClean="0"/>
            </a:br>
            <a:r>
              <a:rPr lang="en-GB" noProof="0" dirty="0" smtClean="0"/>
              <a:t>– if one line isn’t enough</a:t>
            </a:r>
            <a:endParaRPr lang="en-GB" noProof="0" dirty="0"/>
          </a:p>
        </p:txBody>
      </p:sp>
      <p:sp>
        <p:nvSpPr>
          <p:cNvPr id="1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383598" y="2971799"/>
            <a:ext cx="7490902" cy="212213"/>
          </a:xfrm>
        </p:spPr>
        <p:txBody>
          <a:bodyPr lIns="0" tIns="0" rIns="0" bIns="0" anchor="t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 b="1" kern="1200" cap="all" spc="1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 smtClean="0"/>
              <a:t>Subtitle or name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37900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806450" y="1843907"/>
            <a:ext cx="10458450" cy="356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GB" noProof="0" dirty="0" smtClean="0"/>
              <a:t>Add text</a:t>
            </a:r>
          </a:p>
          <a:p>
            <a:pPr lvl="1"/>
            <a:r>
              <a:rPr lang="en-GB" noProof="0" dirty="0" smtClean="0"/>
              <a:t>Level two</a:t>
            </a:r>
          </a:p>
          <a:p>
            <a:pPr lvl="2"/>
            <a:r>
              <a:rPr lang="en-GB" noProof="0" dirty="0" smtClean="0"/>
              <a:t>Level three</a:t>
            </a:r>
          </a:p>
          <a:p>
            <a:pPr lvl="3"/>
            <a:r>
              <a:rPr lang="en-GB" noProof="0" dirty="0" smtClean="0"/>
              <a:t>Level four</a:t>
            </a:r>
          </a:p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28551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Header</a:t>
            </a:r>
            <a:endParaRPr lang="en-GB" noProof="0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4724400" y="1843907"/>
            <a:ext cx="6540500" cy="356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Add text</a:t>
            </a:r>
          </a:p>
          <a:p>
            <a:pPr lvl="1"/>
            <a:r>
              <a:rPr lang="en-GB" noProof="0" dirty="0" smtClean="0"/>
              <a:t>Level two</a:t>
            </a:r>
          </a:p>
          <a:p>
            <a:pPr lvl="2"/>
            <a:r>
              <a:rPr lang="en-GB" noProof="0" dirty="0" smtClean="0"/>
              <a:t>Level three</a:t>
            </a:r>
          </a:p>
          <a:p>
            <a:pPr lvl="3"/>
            <a:r>
              <a:rPr lang="en-GB" noProof="0" dirty="0" smtClean="0"/>
              <a:t>Level four</a:t>
            </a:r>
          </a:p>
          <a:p>
            <a:pPr lvl="0"/>
            <a:endParaRPr lang="en-GB" noProof="0" dirty="0" smtClean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0" hasCustomPrompt="1"/>
          </p:nvPr>
        </p:nvSpPr>
        <p:spPr>
          <a:xfrm>
            <a:off x="898526" y="1762125"/>
            <a:ext cx="3565524" cy="3644899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r>
              <a:rPr lang="en-GB" noProof="0" dirty="0" smtClean="0"/>
              <a:t>Drag and drop your picture here, or click the icon to place it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95946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Header</a:t>
            </a:r>
            <a:endParaRPr lang="en-GB" noProof="0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7353300" y="1843907"/>
            <a:ext cx="3911600" cy="356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Add text</a:t>
            </a:r>
          </a:p>
          <a:p>
            <a:pPr lvl="1"/>
            <a:r>
              <a:rPr lang="en-GB" noProof="0" dirty="0" smtClean="0"/>
              <a:t>Level two</a:t>
            </a:r>
          </a:p>
          <a:p>
            <a:pPr lvl="2"/>
            <a:r>
              <a:rPr lang="en-GB" noProof="0" dirty="0" smtClean="0"/>
              <a:t>Level three</a:t>
            </a:r>
          </a:p>
          <a:p>
            <a:pPr lvl="3"/>
            <a:r>
              <a:rPr lang="en-GB" noProof="0" dirty="0" smtClean="0"/>
              <a:t>Level four</a:t>
            </a:r>
          </a:p>
          <a:p>
            <a:pPr lvl="0"/>
            <a:endParaRPr lang="en-GB" noProof="0" dirty="0" smtClean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0" hasCustomPrompt="1"/>
          </p:nvPr>
        </p:nvSpPr>
        <p:spPr>
          <a:xfrm>
            <a:off x="898525" y="1762125"/>
            <a:ext cx="6191249" cy="364489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noProof="0" dirty="0" smtClean="0"/>
              <a:t>Drag and drop your picture here, or click the icon to place it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98963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larg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0" hasCustomPrompt="1"/>
          </p:nvPr>
        </p:nvSpPr>
        <p:spPr>
          <a:xfrm>
            <a:off x="180975" y="177798"/>
            <a:ext cx="11804649" cy="6480175"/>
          </a:xfrm>
          <a:solidFill>
            <a:schemeClr val="bg1"/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lvl1pPr>
          </a:lstStyle>
          <a:p>
            <a:r>
              <a:rPr lang="en-GB" noProof="0" dirty="0" smtClean="0"/>
              <a:t>Drag and drop your picture here, or click the icon to place it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89714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0" hasCustomPrompt="1"/>
          </p:nvPr>
        </p:nvSpPr>
        <p:spPr>
          <a:xfrm>
            <a:off x="180975" y="177798"/>
            <a:ext cx="11804649" cy="6480175"/>
          </a:xfrm>
          <a:solidFill>
            <a:schemeClr val="tx2"/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Drag and drop your picture here, or click the icon to place it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96648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smtClean="0"/>
              <a:t>Header</a:t>
            </a:r>
            <a:endParaRPr lang="en-GB" noProof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6172200" y="1843907"/>
            <a:ext cx="5092700" cy="356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Add text</a:t>
            </a:r>
          </a:p>
          <a:p>
            <a:pPr lvl="1"/>
            <a:r>
              <a:rPr lang="en-GB" noProof="0" smtClean="0"/>
              <a:t>Level two</a:t>
            </a:r>
          </a:p>
          <a:p>
            <a:pPr lvl="2"/>
            <a:r>
              <a:rPr lang="en-GB" noProof="0" smtClean="0"/>
              <a:t>Level three</a:t>
            </a:r>
          </a:p>
          <a:p>
            <a:pPr lvl="3"/>
            <a:r>
              <a:rPr lang="en-GB" noProof="0" smtClean="0"/>
              <a:t>Level four</a:t>
            </a:r>
          </a:p>
          <a:p>
            <a:pPr lvl="0"/>
            <a:endParaRPr lang="en-GB" noProof="0" smtClean="0"/>
          </a:p>
        </p:txBody>
      </p:sp>
      <p:sp>
        <p:nvSpPr>
          <p:cNvPr id="5" name="Platshållare för diagram 4"/>
          <p:cNvSpPr>
            <a:spLocks noGrp="1"/>
          </p:cNvSpPr>
          <p:nvPr>
            <p:ph type="chart" sz="quarter" idx="10" hasCustomPrompt="1"/>
          </p:nvPr>
        </p:nvSpPr>
        <p:spPr>
          <a:xfrm>
            <a:off x="898525" y="1762125"/>
            <a:ext cx="4854575" cy="36449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noProof="0" smtClean="0"/>
              <a:t>Click the icon to add a graph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31468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Header</a:t>
            </a:r>
            <a:endParaRPr lang="en-GB" noProof="0" dirty="0"/>
          </a:p>
        </p:txBody>
      </p:sp>
      <p:sp>
        <p:nvSpPr>
          <p:cNvPr id="4" name="Platshållare för tabell 3"/>
          <p:cNvSpPr>
            <a:spLocks noGrp="1"/>
          </p:cNvSpPr>
          <p:nvPr>
            <p:ph type="tbl" sz="quarter" idx="10" hasCustomPrompt="1"/>
          </p:nvPr>
        </p:nvSpPr>
        <p:spPr>
          <a:xfrm>
            <a:off x="898525" y="1749425"/>
            <a:ext cx="10366375" cy="36607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noProof="0" dirty="0" smtClean="0"/>
              <a:t>Click the icon to add a table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35191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380999" y="381001"/>
            <a:ext cx="11604625" cy="62769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 descr="LundUniversity_C2line RGB 15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9450" y="1112256"/>
            <a:ext cx="3207776" cy="428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122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9273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objekt 24" descr="huset-rosa_16-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80000"/>
            <a:ext cx="11807952" cy="6480048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 bwMode="auto">
          <a:xfrm>
            <a:off x="4109337" y="1467998"/>
            <a:ext cx="8062026" cy="188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 hasCustomPrompt="1"/>
          </p:nvPr>
        </p:nvSpPr>
        <p:spPr>
          <a:xfrm>
            <a:off x="4383598" y="1621776"/>
            <a:ext cx="7490902" cy="1231811"/>
          </a:xfrm>
        </p:spPr>
        <p:txBody>
          <a:bodyPr lIns="0" tIns="97200" rIns="0" bIns="82800"/>
          <a:lstStyle>
            <a:lvl1pPr>
              <a:lnSpc>
                <a:spcPts val="4400"/>
              </a:lnSpc>
              <a:defRPr sz="4000" baseline="0"/>
            </a:lvl1pPr>
          </a:lstStyle>
          <a:p>
            <a:r>
              <a:rPr lang="en-GB" noProof="0" dirty="0" smtClean="0"/>
              <a:t>Two-line title</a:t>
            </a:r>
            <a:br>
              <a:rPr lang="en-GB" noProof="0" dirty="0" smtClean="0"/>
            </a:br>
            <a:r>
              <a:rPr lang="en-GB" noProof="0" dirty="0" smtClean="0"/>
              <a:t>– if one line isn’t enough</a:t>
            </a:r>
            <a:endParaRPr lang="en-GB" noProof="0" dirty="0"/>
          </a:p>
        </p:txBody>
      </p:sp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383598" y="2971799"/>
            <a:ext cx="7490902" cy="212213"/>
          </a:xfrm>
        </p:spPr>
        <p:txBody>
          <a:bodyPr lIns="0" tIns="0" rIns="0" bIns="0" anchor="t" anchorCtr="0"/>
          <a:lstStyle>
            <a:lvl1pPr marL="0" indent="0" algn="l">
              <a:buNone/>
              <a:defRPr sz="1200" b="1" kern="1200" cap="all" spc="1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 smtClean="0"/>
              <a:t>Subtitle or name</a:t>
            </a:r>
            <a:endParaRPr lang="en-GB" noProof="0" dirty="0"/>
          </a:p>
        </p:txBody>
      </p:sp>
      <p:cxnSp>
        <p:nvCxnSpPr>
          <p:cNvPr id="11" name="Rak 10"/>
          <p:cNvCxnSpPr/>
          <p:nvPr userDrawn="1"/>
        </p:nvCxnSpPr>
        <p:spPr bwMode="auto">
          <a:xfrm>
            <a:off x="4380178" y="2853588"/>
            <a:ext cx="760544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9253855" y="4042124"/>
            <a:ext cx="2917508" cy="279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Bildobjekt 13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6800" y="359907"/>
            <a:ext cx="708740" cy="9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6233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ct an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smtClean="0"/>
              <a:t>Title</a:t>
            </a:r>
            <a:endParaRPr lang="en-GB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000961" y="1665922"/>
            <a:ext cx="4234621" cy="371924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5478188" y="1665921"/>
            <a:ext cx="5697142" cy="3719243"/>
          </a:xfrm>
        </p:spPr>
        <p:txBody>
          <a:bodyPr/>
          <a:lstStyle>
            <a:lvl1pPr>
              <a:spcAft>
                <a:spcPts val="0"/>
              </a:spcAft>
              <a:buClr>
                <a:schemeClr val="tx2"/>
              </a:buClr>
              <a:defRPr sz="2200"/>
            </a:lvl1pPr>
            <a:lvl2pPr>
              <a:spcAft>
                <a:spcPts val="0"/>
              </a:spcAft>
              <a:buClr>
                <a:schemeClr val="tx2"/>
              </a:buClr>
              <a:defRPr sz="2200"/>
            </a:lvl2pPr>
            <a:lvl3pPr>
              <a:spcAft>
                <a:spcPts val="0"/>
              </a:spcAft>
              <a:buClr>
                <a:schemeClr val="tx2"/>
              </a:buClr>
              <a:defRPr sz="2000"/>
            </a:lvl3pPr>
            <a:lvl4pPr>
              <a:spcAft>
                <a:spcPts val="0"/>
              </a:spcAft>
              <a:buClr>
                <a:schemeClr val="tx2"/>
              </a:buCl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Add text</a:t>
            </a:r>
          </a:p>
          <a:p>
            <a:pPr lvl="1"/>
            <a:r>
              <a:rPr lang="en-GB" noProof="0" smtClean="0"/>
              <a:t>Level two</a:t>
            </a:r>
          </a:p>
          <a:p>
            <a:pPr lvl="2"/>
            <a:r>
              <a:rPr lang="en-GB" noProof="0" smtClean="0"/>
              <a:t>Level three</a:t>
            </a:r>
          </a:p>
          <a:p>
            <a:pPr lvl="3"/>
            <a:r>
              <a:rPr lang="en-GB" noProof="0" smtClean="0"/>
              <a:t>Level four</a:t>
            </a:r>
          </a:p>
        </p:txBody>
      </p:sp>
    </p:spTree>
    <p:extLst>
      <p:ext uri="{BB962C8B-B14F-4D97-AF65-F5344CB8AC3E}">
        <p14:creationId xmlns:p14="http://schemas.microsoft.com/office/powerpoint/2010/main" val="1806594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1627634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0825" y="1119188"/>
            <a:ext cx="9129713" cy="238125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0825" y="3592513"/>
            <a:ext cx="9129713" cy="1651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9BDF-0F49-43A7-9058-13CFE796B7A8}" type="datetimeFigureOut">
              <a:rPr lang="sv-SE" smtClean="0"/>
              <a:t>2019-12-08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F56C-8C11-4B8D-AE26-BD8BFD9AF6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16511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9BDF-0F49-43A7-9058-13CFE796B7A8}" type="datetimeFigureOut">
              <a:rPr lang="sv-SE" smtClean="0"/>
              <a:t>2019-12-08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F56C-8C11-4B8D-AE26-BD8BFD9AF6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06434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0263" y="1704975"/>
            <a:ext cx="10498137" cy="28448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0263" y="4576763"/>
            <a:ext cx="10498137" cy="1495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9BDF-0F49-43A7-9058-13CFE796B7A8}" type="datetimeFigureOut">
              <a:rPr lang="sv-SE" smtClean="0"/>
              <a:t>2019-12-08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F56C-8C11-4B8D-AE26-BD8BFD9AF6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47006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6613" y="1820863"/>
            <a:ext cx="5172075" cy="4338637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61088" y="1820863"/>
            <a:ext cx="5173662" cy="4338637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9BDF-0F49-43A7-9058-13CFE796B7A8}" type="datetimeFigureOut">
              <a:rPr lang="sv-SE" smtClean="0"/>
              <a:t>2019-12-08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F56C-8C11-4B8D-AE26-BD8BFD9AF6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03023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3538"/>
            <a:ext cx="10498138" cy="132238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676400"/>
            <a:ext cx="5149850" cy="8223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8200" y="2498725"/>
            <a:ext cx="5149850" cy="3673475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61088" y="1676400"/>
            <a:ext cx="5175250" cy="8223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61088" y="2498725"/>
            <a:ext cx="5175250" cy="3673475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9BDF-0F49-43A7-9058-13CFE796B7A8}" type="datetimeFigureOut">
              <a:rPr lang="sv-SE" smtClean="0"/>
              <a:t>2019-12-08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F56C-8C11-4B8D-AE26-BD8BFD9AF6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4689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9BDF-0F49-43A7-9058-13CFE796B7A8}" type="datetimeFigureOut">
              <a:rPr lang="sv-SE" smtClean="0"/>
              <a:t>2019-12-08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F56C-8C11-4B8D-AE26-BD8BFD9AF6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74051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9BDF-0F49-43A7-9058-13CFE796B7A8}" type="datetimeFigureOut">
              <a:rPr lang="sv-SE" smtClean="0"/>
              <a:t>2019-12-08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F56C-8C11-4B8D-AE26-BD8BFD9AF6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48943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455613"/>
            <a:ext cx="3925888" cy="15954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73663" y="984250"/>
            <a:ext cx="6162675" cy="48609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8200" y="2051050"/>
            <a:ext cx="3925888" cy="38020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9BDF-0F49-43A7-9058-13CFE796B7A8}" type="datetimeFigureOut">
              <a:rPr lang="sv-SE" smtClean="0"/>
              <a:t>2019-12-08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F56C-8C11-4B8D-AE26-BD8BFD9AF6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5933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lin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objekt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80000"/>
            <a:ext cx="11807952" cy="6480048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 bwMode="auto">
          <a:xfrm>
            <a:off x="4109337" y="1467998"/>
            <a:ext cx="8062026" cy="1296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Rak 10"/>
          <p:cNvCxnSpPr/>
          <p:nvPr userDrawn="1"/>
        </p:nvCxnSpPr>
        <p:spPr bwMode="auto">
          <a:xfrm>
            <a:off x="4380178" y="2282088"/>
            <a:ext cx="760544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9253855" y="4042124"/>
            <a:ext cx="2917508" cy="279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Bildobjekt 13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6800" y="359907"/>
            <a:ext cx="708740" cy="946800"/>
          </a:xfrm>
          <a:prstGeom prst="rect">
            <a:avLst/>
          </a:prstGeom>
        </p:spPr>
      </p:pic>
      <p:sp>
        <p:nvSpPr>
          <p:cNvPr id="12" name="Rubrik 1"/>
          <p:cNvSpPr>
            <a:spLocks noGrp="1"/>
          </p:cNvSpPr>
          <p:nvPr>
            <p:ph type="ctrTitle" hasCustomPrompt="1"/>
          </p:nvPr>
        </p:nvSpPr>
        <p:spPr>
          <a:xfrm>
            <a:off x="4383598" y="1583677"/>
            <a:ext cx="7490902" cy="714380"/>
          </a:xfrm>
        </p:spPr>
        <p:txBody>
          <a:bodyPr lIns="0" tIns="97200" rIns="0" bIns="82800"/>
          <a:lstStyle>
            <a:lvl1pPr>
              <a:defRPr sz="4000" baseline="0"/>
            </a:lvl1pPr>
          </a:lstStyle>
          <a:p>
            <a:r>
              <a:rPr lang="en-GB" noProof="0" dirty="0" smtClean="0"/>
              <a:t>Single-line title</a:t>
            </a:r>
            <a:endParaRPr lang="en-GB" noProof="0" dirty="0"/>
          </a:p>
        </p:txBody>
      </p:sp>
      <p:sp>
        <p:nvSpPr>
          <p:cNvPr id="1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383598" y="2400299"/>
            <a:ext cx="7490902" cy="212213"/>
          </a:xfrm>
        </p:spPr>
        <p:txBody>
          <a:bodyPr lIns="0" tIns="0" rIns="0" bIns="0" anchor="t" anchorCtr="0"/>
          <a:lstStyle>
            <a:lvl1pPr marL="0" indent="0" algn="l">
              <a:buNone/>
              <a:defRPr sz="1200" b="1" kern="1200" cap="all" spc="1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 smtClean="0"/>
              <a:t>Subtitle or name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072537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455613"/>
            <a:ext cx="3925888" cy="15954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73663" y="984250"/>
            <a:ext cx="6162675" cy="48609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8200" y="2051050"/>
            <a:ext cx="3925888" cy="38020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9BDF-0F49-43A7-9058-13CFE796B7A8}" type="datetimeFigureOut">
              <a:rPr lang="sv-SE" smtClean="0"/>
              <a:t>2019-12-08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F56C-8C11-4B8D-AE26-BD8BFD9AF6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80428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9BDF-0F49-43A7-9058-13CFE796B7A8}" type="datetimeFigureOut">
              <a:rPr lang="sv-SE" smtClean="0"/>
              <a:t>2019-12-08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F56C-8C11-4B8D-AE26-BD8BFD9AF6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91513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10613" y="363538"/>
            <a:ext cx="2624137" cy="5795962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6613" y="363538"/>
            <a:ext cx="7721600" cy="5795962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9BDF-0F49-43A7-9058-13CFE796B7A8}" type="datetimeFigureOut">
              <a:rPr lang="sv-SE" smtClean="0"/>
              <a:t>2019-12-08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2F56C-8C11-4B8D-AE26-BD8BFD9AF6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1546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objekt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80000"/>
            <a:ext cx="11807952" cy="6480048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 bwMode="auto">
          <a:xfrm>
            <a:off x="4109337" y="1467998"/>
            <a:ext cx="8062026" cy="188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Rak 10"/>
          <p:cNvCxnSpPr/>
          <p:nvPr userDrawn="1"/>
        </p:nvCxnSpPr>
        <p:spPr bwMode="auto">
          <a:xfrm>
            <a:off x="4380178" y="2853588"/>
            <a:ext cx="760544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9253855" y="4042124"/>
            <a:ext cx="2917508" cy="279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Bildobjekt 13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6800" y="359907"/>
            <a:ext cx="708740" cy="946800"/>
          </a:xfrm>
          <a:prstGeom prst="rect">
            <a:avLst/>
          </a:prstGeom>
        </p:spPr>
      </p:pic>
      <p:sp>
        <p:nvSpPr>
          <p:cNvPr id="12" name="Rubrik 1"/>
          <p:cNvSpPr>
            <a:spLocks noGrp="1"/>
          </p:cNvSpPr>
          <p:nvPr>
            <p:ph type="ctrTitle" hasCustomPrompt="1"/>
          </p:nvPr>
        </p:nvSpPr>
        <p:spPr>
          <a:xfrm>
            <a:off x="4383598" y="1621776"/>
            <a:ext cx="7490902" cy="1231811"/>
          </a:xfrm>
        </p:spPr>
        <p:txBody>
          <a:bodyPr lIns="0" tIns="97200" rIns="0" bIns="82800"/>
          <a:lstStyle>
            <a:lvl1pPr>
              <a:lnSpc>
                <a:spcPts val="4400"/>
              </a:lnSpc>
              <a:defRPr sz="4000" baseline="0"/>
            </a:lvl1pPr>
          </a:lstStyle>
          <a:p>
            <a:r>
              <a:rPr lang="en-GB" noProof="0" dirty="0" smtClean="0"/>
              <a:t>Two-line title</a:t>
            </a:r>
            <a:br>
              <a:rPr lang="en-GB" noProof="0" dirty="0" smtClean="0"/>
            </a:br>
            <a:r>
              <a:rPr lang="en-GB" noProof="0" dirty="0" smtClean="0"/>
              <a:t>– if one line isn’t enough</a:t>
            </a:r>
            <a:endParaRPr lang="en-GB" noProof="0" dirty="0"/>
          </a:p>
        </p:txBody>
      </p:sp>
      <p:sp>
        <p:nvSpPr>
          <p:cNvPr id="1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383598" y="2971799"/>
            <a:ext cx="7490902" cy="212213"/>
          </a:xfrm>
        </p:spPr>
        <p:txBody>
          <a:bodyPr lIns="0" tIns="0" rIns="0" bIns="0" anchor="t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 b="1" kern="1200" cap="all" spc="1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 smtClean="0"/>
              <a:t>Subtitle or name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88204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lin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objekt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80000"/>
            <a:ext cx="11807952" cy="6480048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 bwMode="auto">
          <a:xfrm>
            <a:off x="4109337" y="1467998"/>
            <a:ext cx="8062026" cy="1296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 hasCustomPrompt="1"/>
          </p:nvPr>
        </p:nvSpPr>
        <p:spPr>
          <a:xfrm>
            <a:off x="4383598" y="1583677"/>
            <a:ext cx="7490902" cy="714380"/>
          </a:xfrm>
        </p:spPr>
        <p:txBody>
          <a:bodyPr lIns="0" tIns="97200" rIns="0" bIns="82800"/>
          <a:lstStyle>
            <a:lvl1pPr>
              <a:defRPr sz="4000" baseline="0"/>
            </a:lvl1pPr>
          </a:lstStyle>
          <a:p>
            <a:r>
              <a:rPr lang="en-GB" noProof="0" dirty="0" smtClean="0"/>
              <a:t>Single-line title</a:t>
            </a:r>
            <a:endParaRPr lang="en-GB" noProof="0" dirty="0"/>
          </a:p>
        </p:txBody>
      </p:sp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383598" y="2400299"/>
            <a:ext cx="7490902" cy="212213"/>
          </a:xfrm>
        </p:spPr>
        <p:txBody>
          <a:bodyPr lIns="0" tIns="0" rIns="0" bIns="0" anchor="t" anchorCtr="0"/>
          <a:lstStyle>
            <a:lvl1pPr marL="0" indent="0" algn="l">
              <a:buNone/>
              <a:defRPr sz="1200" b="1" kern="1200" cap="all" spc="1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 smtClean="0"/>
              <a:t>Subtitle or name</a:t>
            </a:r>
            <a:endParaRPr lang="en-GB" noProof="0" dirty="0"/>
          </a:p>
        </p:txBody>
      </p:sp>
      <p:cxnSp>
        <p:nvCxnSpPr>
          <p:cNvPr id="11" name="Rak 10"/>
          <p:cNvCxnSpPr/>
          <p:nvPr userDrawn="1"/>
        </p:nvCxnSpPr>
        <p:spPr bwMode="auto">
          <a:xfrm>
            <a:off x="4380178" y="2282088"/>
            <a:ext cx="760544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9253855" y="4042124"/>
            <a:ext cx="2917508" cy="279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objekt 14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6800" y="359907"/>
            <a:ext cx="708740" cy="9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6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objekt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80000"/>
            <a:ext cx="11807952" cy="6480048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 bwMode="auto">
          <a:xfrm>
            <a:off x="4109337" y="1467998"/>
            <a:ext cx="8062026" cy="188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 hasCustomPrompt="1"/>
          </p:nvPr>
        </p:nvSpPr>
        <p:spPr>
          <a:xfrm>
            <a:off x="4383598" y="1621776"/>
            <a:ext cx="7490902" cy="1231811"/>
          </a:xfrm>
        </p:spPr>
        <p:txBody>
          <a:bodyPr lIns="0" tIns="97200" rIns="0" bIns="82800"/>
          <a:lstStyle>
            <a:lvl1pPr>
              <a:lnSpc>
                <a:spcPts val="4400"/>
              </a:lnSpc>
              <a:defRPr sz="4000" baseline="0"/>
            </a:lvl1pPr>
          </a:lstStyle>
          <a:p>
            <a:r>
              <a:rPr lang="en-GB" noProof="0" dirty="0" smtClean="0"/>
              <a:t>Two-line title</a:t>
            </a:r>
            <a:br>
              <a:rPr lang="en-GB" noProof="0" dirty="0" smtClean="0"/>
            </a:br>
            <a:r>
              <a:rPr lang="en-GB" noProof="0" dirty="0" smtClean="0"/>
              <a:t>– if one line isn’t enough</a:t>
            </a:r>
            <a:endParaRPr lang="en-GB" noProof="0" dirty="0"/>
          </a:p>
        </p:txBody>
      </p:sp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383598" y="2971799"/>
            <a:ext cx="7490902" cy="212213"/>
          </a:xfrm>
        </p:spPr>
        <p:txBody>
          <a:bodyPr lIns="0" tIns="0" rIns="0" bIns="0" anchor="t" anchorCtr="0"/>
          <a:lstStyle>
            <a:lvl1pPr marL="0" indent="0" algn="l">
              <a:buNone/>
              <a:defRPr sz="1200" b="1" kern="1200" cap="all" spc="1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 smtClean="0"/>
              <a:t>Subtitle or name</a:t>
            </a:r>
            <a:endParaRPr lang="en-GB" noProof="0" dirty="0"/>
          </a:p>
        </p:txBody>
      </p:sp>
      <p:cxnSp>
        <p:nvCxnSpPr>
          <p:cNvPr id="11" name="Rak 10"/>
          <p:cNvCxnSpPr/>
          <p:nvPr userDrawn="1"/>
        </p:nvCxnSpPr>
        <p:spPr bwMode="auto">
          <a:xfrm>
            <a:off x="4380178" y="2853588"/>
            <a:ext cx="760544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9253855" y="4042124"/>
            <a:ext cx="2917508" cy="279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Bildobjekt 13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6800" y="359907"/>
            <a:ext cx="708740" cy="9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8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line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objekt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80000"/>
            <a:ext cx="11807952" cy="6480048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 bwMode="auto">
          <a:xfrm>
            <a:off x="4109337" y="1467998"/>
            <a:ext cx="8062026" cy="1296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Rak 10"/>
          <p:cNvCxnSpPr/>
          <p:nvPr userDrawn="1"/>
        </p:nvCxnSpPr>
        <p:spPr bwMode="auto">
          <a:xfrm>
            <a:off x="4380178" y="2282088"/>
            <a:ext cx="760544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9253855" y="4042124"/>
            <a:ext cx="2917508" cy="279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Bildobjekt 13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6800" y="359907"/>
            <a:ext cx="708740" cy="946800"/>
          </a:xfrm>
          <a:prstGeom prst="rect">
            <a:avLst/>
          </a:prstGeom>
        </p:spPr>
      </p:pic>
      <p:sp>
        <p:nvSpPr>
          <p:cNvPr id="12" name="Rubrik 1"/>
          <p:cNvSpPr>
            <a:spLocks noGrp="1"/>
          </p:cNvSpPr>
          <p:nvPr>
            <p:ph type="ctrTitle" hasCustomPrompt="1"/>
          </p:nvPr>
        </p:nvSpPr>
        <p:spPr>
          <a:xfrm>
            <a:off x="4383598" y="1583677"/>
            <a:ext cx="7490902" cy="714380"/>
          </a:xfrm>
        </p:spPr>
        <p:txBody>
          <a:bodyPr lIns="0" tIns="97200" rIns="0" bIns="82800"/>
          <a:lstStyle>
            <a:lvl1pPr>
              <a:defRPr sz="4000" baseline="0"/>
            </a:lvl1pPr>
          </a:lstStyle>
          <a:p>
            <a:r>
              <a:rPr lang="en-GB" noProof="0" dirty="0" smtClean="0"/>
              <a:t>Single-line title</a:t>
            </a:r>
            <a:endParaRPr lang="en-GB" noProof="0" dirty="0"/>
          </a:p>
        </p:txBody>
      </p:sp>
      <p:sp>
        <p:nvSpPr>
          <p:cNvPr id="1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383598" y="2400299"/>
            <a:ext cx="7490902" cy="212213"/>
          </a:xfrm>
        </p:spPr>
        <p:txBody>
          <a:bodyPr lIns="0" tIns="0" rIns="0" bIns="0" anchor="t" anchorCtr="0"/>
          <a:lstStyle>
            <a:lvl1pPr marL="0" indent="0" algn="l">
              <a:buNone/>
              <a:defRPr sz="1200" b="1" kern="1200" cap="all" spc="1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 smtClean="0"/>
              <a:t>Subtitle or name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37660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objekt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80000"/>
            <a:ext cx="11807952" cy="6480048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 bwMode="auto">
          <a:xfrm>
            <a:off x="4109337" y="1467998"/>
            <a:ext cx="8062026" cy="188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Rak 10"/>
          <p:cNvCxnSpPr/>
          <p:nvPr userDrawn="1"/>
        </p:nvCxnSpPr>
        <p:spPr bwMode="auto">
          <a:xfrm>
            <a:off x="4380178" y="2853588"/>
            <a:ext cx="760544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9253855" y="4042124"/>
            <a:ext cx="2917508" cy="279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Bildobjekt 13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6800" y="359907"/>
            <a:ext cx="708740" cy="946800"/>
          </a:xfrm>
          <a:prstGeom prst="rect">
            <a:avLst/>
          </a:prstGeom>
        </p:spPr>
      </p:pic>
      <p:sp>
        <p:nvSpPr>
          <p:cNvPr id="12" name="Rubrik 1"/>
          <p:cNvSpPr>
            <a:spLocks noGrp="1"/>
          </p:cNvSpPr>
          <p:nvPr>
            <p:ph type="ctrTitle" hasCustomPrompt="1"/>
          </p:nvPr>
        </p:nvSpPr>
        <p:spPr>
          <a:xfrm>
            <a:off x="4383598" y="1621776"/>
            <a:ext cx="7490902" cy="1231811"/>
          </a:xfrm>
        </p:spPr>
        <p:txBody>
          <a:bodyPr lIns="0" tIns="97200" rIns="0" bIns="82800"/>
          <a:lstStyle>
            <a:lvl1pPr>
              <a:lnSpc>
                <a:spcPts val="4400"/>
              </a:lnSpc>
              <a:defRPr sz="4000" baseline="0"/>
            </a:lvl1pPr>
          </a:lstStyle>
          <a:p>
            <a:r>
              <a:rPr lang="en-GB" noProof="0" dirty="0" smtClean="0"/>
              <a:t>Two-line title</a:t>
            </a:r>
            <a:br>
              <a:rPr lang="en-GB" noProof="0" dirty="0" smtClean="0"/>
            </a:br>
            <a:r>
              <a:rPr lang="en-GB" noProof="0" dirty="0" smtClean="0"/>
              <a:t>– if one line isn’t enough</a:t>
            </a:r>
            <a:endParaRPr lang="en-GB" noProof="0" dirty="0"/>
          </a:p>
        </p:txBody>
      </p:sp>
      <p:sp>
        <p:nvSpPr>
          <p:cNvPr id="1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383598" y="2971799"/>
            <a:ext cx="7490902" cy="212213"/>
          </a:xfrm>
        </p:spPr>
        <p:txBody>
          <a:bodyPr lIns="0" tIns="0" rIns="0" bIns="0" anchor="t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 b="1" kern="1200" cap="all" spc="1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 smtClean="0"/>
              <a:t>Subtitle or name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74697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lin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objekt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80000"/>
            <a:ext cx="11807952" cy="6480048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 bwMode="auto">
          <a:xfrm>
            <a:off x="4109337" y="1467998"/>
            <a:ext cx="8062026" cy="1296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Rak 10"/>
          <p:cNvCxnSpPr/>
          <p:nvPr userDrawn="1"/>
        </p:nvCxnSpPr>
        <p:spPr bwMode="auto">
          <a:xfrm>
            <a:off x="4380178" y="2282088"/>
            <a:ext cx="760544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9253855" y="4042124"/>
            <a:ext cx="2917508" cy="279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Bildobjekt 13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6800" y="359907"/>
            <a:ext cx="708740" cy="946800"/>
          </a:xfrm>
          <a:prstGeom prst="rect">
            <a:avLst/>
          </a:prstGeom>
        </p:spPr>
      </p:pic>
      <p:sp>
        <p:nvSpPr>
          <p:cNvPr id="12" name="Rubrik 1"/>
          <p:cNvSpPr>
            <a:spLocks noGrp="1"/>
          </p:cNvSpPr>
          <p:nvPr>
            <p:ph type="ctrTitle" hasCustomPrompt="1"/>
          </p:nvPr>
        </p:nvSpPr>
        <p:spPr>
          <a:xfrm>
            <a:off x="4383598" y="1583677"/>
            <a:ext cx="7490902" cy="714380"/>
          </a:xfrm>
        </p:spPr>
        <p:txBody>
          <a:bodyPr lIns="0" tIns="97200" rIns="0" bIns="82800"/>
          <a:lstStyle>
            <a:lvl1pPr>
              <a:defRPr sz="4000" baseline="0"/>
            </a:lvl1pPr>
          </a:lstStyle>
          <a:p>
            <a:r>
              <a:rPr lang="en-GB" noProof="0" dirty="0" smtClean="0"/>
              <a:t>Single-line title</a:t>
            </a:r>
            <a:endParaRPr lang="en-GB" noProof="0" dirty="0"/>
          </a:p>
        </p:txBody>
      </p:sp>
      <p:sp>
        <p:nvSpPr>
          <p:cNvPr id="1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383598" y="2400299"/>
            <a:ext cx="7490902" cy="212213"/>
          </a:xfrm>
        </p:spPr>
        <p:txBody>
          <a:bodyPr lIns="0" tIns="0" rIns="0" bIns="0" anchor="t" anchorCtr="0"/>
          <a:lstStyle>
            <a:lvl1pPr marL="0" indent="0" algn="l">
              <a:buNone/>
              <a:defRPr sz="1200" b="1" kern="1200" cap="all" spc="1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 smtClean="0"/>
              <a:t>Subtitle or name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00147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0" y="-72000"/>
            <a:ext cx="12310364" cy="6983998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6450" y="256555"/>
            <a:ext cx="9825387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Header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911067"/>
            <a:ext cx="9825387" cy="356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Add text</a:t>
            </a:r>
          </a:p>
          <a:p>
            <a:pPr lvl="1"/>
            <a:r>
              <a:rPr lang="en-GB" noProof="0" dirty="0" smtClean="0"/>
              <a:t>Level two</a:t>
            </a:r>
          </a:p>
          <a:p>
            <a:pPr lvl="2"/>
            <a:r>
              <a:rPr lang="en-GB" noProof="0" dirty="0" smtClean="0"/>
              <a:t>Level three</a:t>
            </a:r>
          </a:p>
          <a:p>
            <a:pPr lvl="3"/>
            <a:r>
              <a:rPr lang="en-GB" noProof="0" dirty="0" smtClean="0"/>
              <a:t>Level four</a:t>
            </a:r>
          </a:p>
        </p:txBody>
      </p:sp>
      <p:pic>
        <p:nvPicPr>
          <p:cNvPr id="11" name="Bildobjekt 10" descr="LundUniversity_C2line RGB 150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969112" y="5541507"/>
            <a:ext cx="708740" cy="946800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0827435" y="547902"/>
            <a:ext cx="1200833" cy="278565"/>
          </a:xfrm>
          <a:prstGeom prst="rect">
            <a:avLst/>
          </a:prstGeom>
        </p:spPr>
      </p:pic>
      <p:sp>
        <p:nvSpPr>
          <p:cNvPr id="12" name="textruta 11"/>
          <p:cNvSpPr txBox="1"/>
          <p:nvPr userDrawn="1"/>
        </p:nvSpPr>
        <p:spPr>
          <a:xfrm>
            <a:off x="10740325" y="350184"/>
            <a:ext cx="13750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>
                <a:solidFill>
                  <a:schemeClr val="tx2"/>
                </a:solidFill>
              </a:rPr>
              <a:t>EUROPEAN CENTRE FOR</a:t>
            </a:r>
            <a:endParaRPr lang="sv-SE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706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53" r:id="rId11"/>
    <p:sldLayoutId id="2147483654" r:id="rId12"/>
    <p:sldLayoutId id="2147483656" r:id="rId13"/>
    <p:sldLayoutId id="2147483655" r:id="rId14"/>
    <p:sldLayoutId id="2147483660" r:id="rId15"/>
    <p:sldLayoutId id="2147483657" r:id="rId16"/>
    <p:sldLayoutId id="2147483658" r:id="rId17"/>
    <p:sldLayoutId id="2147483659" r:id="rId18"/>
    <p:sldLayoutId id="2147483679" r:id="rId19"/>
    <p:sldLayoutId id="2147483680" r:id="rId20"/>
    <p:sldLayoutId id="2147483681" r:id="rId21"/>
  </p:sldLayoutIdLst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Times New Roman"/>
          <a:ea typeface="+mj-ea"/>
          <a:cs typeface="+mj-cs"/>
        </a:defRPr>
      </a:lvl1pPr>
    </p:titleStyle>
    <p:bodyStyle>
      <a:lvl1pPr marL="230400" indent="-2304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200" kern="1200" baseline="0">
          <a:solidFill>
            <a:schemeClr val="tx2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9C6114"/>
        </a:buClr>
        <a:buFont typeface="Arial"/>
        <a:buChar char="–"/>
        <a:defRPr sz="2200" kern="1200">
          <a:solidFill>
            <a:schemeClr val="tx2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9C6114"/>
        </a:buClr>
        <a:buFont typeface="Lucida Grande"/>
        <a:buChar char="»"/>
        <a:defRPr sz="2000" kern="1200">
          <a:solidFill>
            <a:schemeClr val="tx2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9C6114"/>
        </a:buClr>
        <a:buFont typeface="Arial"/>
        <a:buChar char="–"/>
        <a:defRPr sz="2000" kern="1200">
          <a:solidFill>
            <a:schemeClr val="tx2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6613" y="363538"/>
            <a:ext cx="10498137" cy="1322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6613" y="1820863"/>
            <a:ext cx="10498137" cy="4338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6613" y="6338888"/>
            <a:ext cx="2738437" cy="363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49BDF-0F49-43A7-9058-13CFE796B7A8}" type="datetimeFigureOut">
              <a:rPr lang="sv-SE" smtClean="0"/>
              <a:t>2019-12-08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2250" y="6338888"/>
            <a:ext cx="4106863" cy="363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596313" y="6338888"/>
            <a:ext cx="2738437" cy="363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2F56C-8C11-4B8D-AE26-BD8BFD9AF6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043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3.xml"/><Relationship Id="rId5" Type="http://schemas.openxmlformats.org/officeDocument/2006/relationships/image" Target="../media/image44.png"/><Relationship Id="rId4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5.xml"/><Relationship Id="rId5" Type="http://schemas.openxmlformats.org/officeDocument/2006/relationships/image" Target="../media/image44.png"/><Relationship Id="rId4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emf"/><Relationship Id="rId18" Type="http://schemas.openxmlformats.org/officeDocument/2006/relationships/image" Target="../media/image24.jpg"/><Relationship Id="rId26" Type="http://schemas.openxmlformats.org/officeDocument/2006/relationships/image" Target="../media/image32.emf"/><Relationship Id="rId3" Type="http://schemas.openxmlformats.org/officeDocument/2006/relationships/image" Target="../media/image12.jpg"/><Relationship Id="rId21" Type="http://schemas.openxmlformats.org/officeDocument/2006/relationships/image" Target="../media/image27.emf"/><Relationship Id="rId7" Type="http://schemas.openxmlformats.org/officeDocument/2006/relationships/hyperlink" Target="https://www.instagram.com/vattenhallensciencecenter/" TargetMode="External"/><Relationship Id="rId12" Type="http://schemas.openxmlformats.org/officeDocument/2006/relationships/image" Target="../media/image18.emf"/><Relationship Id="rId17" Type="http://schemas.openxmlformats.org/officeDocument/2006/relationships/image" Target="../media/image23.emf"/><Relationship Id="rId25" Type="http://schemas.openxmlformats.org/officeDocument/2006/relationships/image" Target="../media/image31.emf"/><Relationship Id="rId2" Type="http://schemas.openxmlformats.org/officeDocument/2006/relationships/image" Target="../media/image11.jpg"/><Relationship Id="rId16" Type="http://schemas.openxmlformats.org/officeDocument/2006/relationships/image" Target="../media/image22.jpg"/><Relationship Id="rId20" Type="http://schemas.openxmlformats.org/officeDocument/2006/relationships/image" Target="../media/image26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11" Type="http://schemas.openxmlformats.org/officeDocument/2006/relationships/image" Target="../media/image17.jpg"/><Relationship Id="rId24" Type="http://schemas.openxmlformats.org/officeDocument/2006/relationships/image" Target="../media/image30.emf"/><Relationship Id="rId5" Type="http://schemas.openxmlformats.org/officeDocument/2006/relationships/hyperlink" Target="https://www.youtube.com/results?search_query=vattenhallen" TargetMode="External"/><Relationship Id="rId15" Type="http://schemas.openxmlformats.org/officeDocument/2006/relationships/image" Target="../media/image21.jpg"/><Relationship Id="rId23" Type="http://schemas.openxmlformats.org/officeDocument/2006/relationships/image" Target="../media/image29.jpg"/><Relationship Id="rId10" Type="http://schemas.openxmlformats.org/officeDocument/2006/relationships/image" Target="../media/image16.png"/><Relationship Id="rId19" Type="http://schemas.openxmlformats.org/officeDocument/2006/relationships/image" Target="../media/image25.emf"/><Relationship Id="rId4" Type="http://schemas.openxmlformats.org/officeDocument/2006/relationships/image" Target="../media/image13.jpg"/><Relationship Id="rId9" Type="http://schemas.openxmlformats.org/officeDocument/2006/relationships/hyperlink" Target="https://www.facebook.com/vattenhallen" TargetMode="External"/><Relationship Id="rId14" Type="http://schemas.openxmlformats.org/officeDocument/2006/relationships/image" Target="../media/image20.emf"/><Relationship Id="rId22" Type="http://schemas.openxmlformats.org/officeDocument/2006/relationships/image" Target="../media/image28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 descr="PPT_studentbilder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4" b="13646"/>
          <a:stretch/>
        </p:blipFill>
        <p:spPr>
          <a:xfrm>
            <a:off x="182563" y="95583"/>
            <a:ext cx="11803062" cy="6698917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 bwMode="auto">
          <a:xfrm>
            <a:off x="3766088" y="1475738"/>
            <a:ext cx="8405275" cy="188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ubrik 1"/>
          <p:cNvSpPr txBox="1">
            <a:spLocks/>
          </p:cNvSpPr>
          <p:nvPr/>
        </p:nvSpPr>
        <p:spPr>
          <a:xfrm>
            <a:off x="3893412" y="1406227"/>
            <a:ext cx="8004203" cy="951961"/>
          </a:xfrm>
          <a:prstGeom prst="rect">
            <a:avLst/>
          </a:prstGeom>
        </p:spPr>
        <p:txBody>
          <a:bodyPr lIns="0" tIns="97200" rIns="0" bIns="82800"/>
          <a:lstStyle>
            <a:lvl1pPr algn="l" defTabSz="4572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Times New Roman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dirty="0" err="1" smtClean="0"/>
              <a:t>Att</a:t>
            </a:r>
            <a:r>
              <a:rPr lang="en-US" sz="2800" dirty="0" smtClean="0"/>
              <a:t> </a:t>
            </a:r>
            <a:r>
              <a:rPr lang="en-US" sz="2800" dirty="0" err="1" smtClean="0"/>
              <a:t>involvera</a:t>
            </a:r>
            <a:r>
              <a:rPr lang="en-US" sz="2800" dirty="0" smtClean="0"/>
              <a:t> </a:t>
            </a:r>
            <a:r>
              <a:rPr lang="en-US" sz="2800" dirty="0" err="1" smtClean="0"/>
              <a:t>studenterna</a:t>
            </a:r>
            <a:r>
              <a:rPr lang="en-US" sz="2800" dirty="0" smtClean="0"/>
              <a:t> </a:t>
            </a:r>
            <a:r>
              <a:rPr lang="en-US" sz="2800" dirty="0" err="1" smtClean="0"/>
              <a:t>inom</a:t>
            </a:r>
            <a:r>
              <a:rPr lang="en-US" sz="2800" dirty="0" smtClean="0"/>
              <a:t> </a:t>
            </a:r>
            <a:r>
              <a:rPr lang="en-US" sz="2800" dirty="0" err="1" smtClean="0"/>
              <a:t>Högre</a:t>
            </a:r>
            <a:r>
              <a:rPr lang="en-US" sz="2800" dirty="0" smtClean="0"/>
              <a:t> </a:t>
            </a:r>
            <a:r>
              <a:rPr lang="en-US" sz="2800" dirty="0" err="1" smtClean="0"/>
              <a:t>utbildning</a:t>
            </a:r>
            <a:endParaRPr lang="en-US" sz="2800" dirty="0" smtClean="0"/>
          </a:p>
          <a:p>
            <a:pPr>
              <a:lnSpc>
                <a:spcPct val="100000"/>
              </a:lnSpc>
            </a:pPr>
            <a:r>
              <a:rPr lang="en-US" sz="2800" dirty="0" smtClean="0"/>
              <a:t>- </a:t>
            </a:r>
            <a:r>
              <a:rPr lang="en-US" sz="2800" dirty="0" err="1" smtClean="0"/>
              <a:t>Ett</a:t>
            </a:r>
            <a:r>
              <a:rPr lang="en-US" sz="2800" dirty="0" smtClean="0"/>
              <a:t> </a:t>
            </a:r>
            <a:r>
              <a:rPr lang="en-US" sz="2800" dirty="0" err="1" smtClean="0"/>
              <a:t>vinnande</a:t>
            </a:r>
            <a:r>
              <a:rPr lang="en-US" sz="2800" dirty="0" smtClean="0"/>
              <a:t> </a:t>
            </a:r>
            <a:r>
              <a:rPr lang="en-US" sz="2800" dirty="0" err="1" smtClean="0"/>
              <a:t>koncept</a:t>
            </a:r>
            <a:r>
              <a:rPr lang="en-US" sz="2800" dirty="0" smtClean="0"/>
              <a:t> för </a:t>
            </a:r>
            <a:r>
              <a:rPr lang="en-US" sz="2800" dirty="0" err="1" smtClean="0"/>
              <a:t>alla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Nord University, </a:t>
            </a:r>
            <a:r>
              <a:rPr lang="en-US" sz="2800" dirty="0" err="1" smtClean="0"/>
              <a:t>Bodö</a:t>
            </a:r>
            <a:r>
              <a:rPr lang="en-US" sz="2800" dirty="0" smtClean="0"/>
              <a:t> 9-10 December 2019</a:t>
            </a:r>
            <a:endParaRPr lang="sv-SE" sz="2800" dirty="0"/>
          </a:p>
        </p:txBody>
      </p:sp>
      <p:cxnSp>
        <p:nvCxnSpPr>
          <p:cNvPr id="13" name="Rak 12"/>
          <p:cNvCxnSpPr/>
          <p:nvPr/>
        </p:nvCxnSpPr>
        <p:spPr bwMode="auto">
          <a:xfrm>
            <a:off x="3987562" y="2787538"/>
            <a:ext cx="79295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8" name="Grupp 17"/>
          <p:cNvGrpSpPr/>
          <p:nvPr/>
        </p:nvGrpSpPr>
        <p:grpSpPr>
          <a:xfrm>
            <a:off x="88900" y="95584"/>
            <a:ext cx="12088813" cy="6746541"/>
            <a:chOff x="88900" y="95584"/>
            <a:chExt cx="12088813" cy="6746541"/>
          </a:xfrm>
        </p:grpSpPr>
        <p:sp>
          <p:nvSpPr>
            <p:cNvPr id="19" name="Rektangel 18"/>
            <p:cNvSpPr/>
            <p:nvPr/>
          </p:nvSpPr>
          <p:spPr bwMode="auto">
            <a:xfrm>
              <a:off x="88900" y="95584"/>
              <a:ext cx="11999208" cy="6654466"/>
            </a:xfrm>
            <a:prstGeom prst="rect">
              <a:avLst/>
            </a:prstGeom>
            <a:noFill/>
            <a:ln w="184150" cap="sq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4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pic>
          <p:nvPicPr>
            <p:cNvPr id="20" name="Bildobjekt 19" descr="Lunds sigill RGB 150.png"/>
            <p:cNvPicPr>
              <a:picLocks noChangeAspect="1"/>
            </p:cNvPicPr>
            <p:nvPr/>
          </p:nvPicPr>
          <p:blipFill>
            <a:blip r:embed="rId4"/>
            <a:srcRect r="17691" b="21541"/>
            <a:stretch>
              <a:fillRect/>
            </a:stretch>
          </p:blipFill>
          <p:spPr>
            <a:xfrm>
              <a:off x="9260205" y="4045299"/>
              <a:ext cx="2917508" cy="27968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extruta 1"/>
          <p:cNvSpPr txBox="1"/>
          <p:nvPr/>
        </p:nvSpPr>
        <p:spPr>
          <a:xfrm>
            <a:off x="3893412" y="2845736"/>
            <a:ext cx="811783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Leif Bryngfors, European Centre for SI-PASS, Lund 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University, </a:t>
            </a:r>
            <a:r>
              <a:rPr lang="en-US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Sweden</a:t>
            </a:r>
            <a:endParaRPr lang="en-US" sz="19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04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806450" y="994859"/>
            <a:ext cx="9575223" cy="790505"/>
          </a:xfrm>
        </p:spPr>
        <p:txBody>
          <a:bodyPr/>
          <a:lstStyle/>
          <a:p>
            <a:r>
              <a:rPr lang="sv-SE" dirty="0" smtClean="0"/>
              <a:t>Forskning visar att studieframgång är förknippat med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6450" y="1785364"/>
            <a:ext cx="9719660" cy="4363509"/>
          </a:xfrm>
        </p:spPr>
        <p:txBody>
          <a:bodyPr/>
          <a:lstStyle/>
          <a:p>
            <a:endParaRPr lang="sv-SE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 studenten känner sig välkomna, identifierade och att de upplever att de är viktiga för universitetet</a:t>
            </a:r>
          </a:p>
          <a:p>
            <a:r>
              <a:rPr lang="sv-SE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 de upplever att utbildningen är relevant för dem och kan </a:t>
            </a:r>
            <a:r>
              <a:rPr lang="sv-SE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få göra </a:t>
            </a:r>
            <a:r>
              <a:rPr lang="sv-SE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kopplingar till vad de redan visste med ny </a:t>
            </a:r>
            <a:r>
              <a:rPr lang="sv-SE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kunskap</a:t>
            </a:r>
          </a:p>
          <a:p>
            <a:r>
              <a:rPr lang="sv-SE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 erhållit/skaffat sig </a:t>
            </a:r>
            <a:r>
              <a:rPr lang="sv-SE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sociala </a:t>
            </a:r>
            <a:r>
              <a:rPr lang="sv-SE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kontakter med studenter, lärare, personal</a:t>
            </a:r>
            <a:r>
              <a:rPr lang="sv-SE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r>
              <a:rPr lang="sv-SE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Självkunskap om hur </a:t>
            </a:r>
            <a:r>
              <a:rPr lang="sv-SE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sv-SE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tänker, hur </a:t>
            </a:r>
            <a:r>
              <a:rPr lang="sv-SE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sv-SE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lär och vad </a:t>
            </a:r>
            <a:r>
              <a:rPr lang="sv-SE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sv-SE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behöver göra för att lära </a:t>
            </a:r>
            <a:r>
              <a:rPr lang="sv-SE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</a:t>
            </a:r>
          </a:p>
          <a:p>
            <a:r>
              <a:rPr lang="sv-SE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Aktivt engagerade och involverade i inlärningsprocessen</a:t>
            </a:r>
          </a:p>
          <a:p>
            <a:r>
              <a:rPr lang="sv-SE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Får möjlighet att reflektera över vad de lär sig </a:t>
            </a:r>
          </a:p>
        </p:txBody>
      </p:sp>
      <p:cxnSp>
        <p:nvCxnSpPr>
          <p:cNvPr id="4" name="Rak koppling 3"/>
          <p:cNvCxnSpPr/>
          <p:nvPr/>
        </p:nvCxnSpPr>
        <p:spPr>
          <a:xfrm flipV="1">
            <a:off x="806450" y="1790585"/>
            <a:ext cx="9620165" cy="413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87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806450" y="994859"/>
            <a:ext cx="9575223" cy="790505"/>
          </a:xfrm>
        </p:spPr>
        <p:txBody>
          <a:bodyPr/>
          <a:lstStyle/>
          <a:p>
            <a:r>
              <a:rPr lang="sv-SE" dirty="0" smtClean="0"/>
              <a:t>Hur tar vi då till vara på detta?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6450" y="2150049"/>
            <a:ext cx="9719660" cy="3998824"/>
          </a:xfrm>
        </p:spPr>
        <p:txBody>
          <a:bodyPr/>
          <a:lstStyle/>
          <a:p>
            <a:r>
              <a:rPr lang="sv-SE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 se studenterna som ”medarbetare” i/under utbildningen</a:t>
            </a:r>
          </a:p>
          <a:p>
            <a:r>
              <a:rPr lang="sv-SE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 ge dem ansvar</a:t>
            </a:r>
          </a:p>
          <a:p>
            <a:r>
              <a:rPr lang="sv-SE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 låta studenterna få bidra</a:t>
            </a:r>
          </a:p>
          <a:p>
            <a:r>
              <a:rPr lang="sv-SE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 i större utsträckning stimulera dem att ta ansvar för sin egen inlärning</a:t>
            </a:r>
          </a:p>
          <a:p>
            <a:pPr marL="0" indent="0">
              <a:buNone/>
            </a:pPr>
            <a:endParaRPr lang="sv-SE" altLang="en-US" sz="2400" dirty="0" smtClean="0">
              <a:latin typeface="+mn-lt"/>
            </a:endParaRPr>
          </a:p>
          <a:p>
            <a:pPr marL="0" indent="0">
              <a:buNone/>
            </a:pPr>
            <a:endParaRPr lang="sv-SE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Rak koppling 3"/>
          <p:cNvCxnSpPr/>
          <p:nvPr/>
        </p:nvCxnSpPr>
        <p:spPr>
          <a:xfrm flipV="1">
            <a:off x="806450" y="1790585"/>
            <a:ext cx="9620165" cy="413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70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806450" y="994859"/>
            <a:ext cx="9575223" cy="79050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6450" y="2150049"/>
            <a:ext cx="9719660" cy="3998824"/>
          </a:xfrm>
        </p:spPr>
        <p:txBody>
          <a:bodyPr/>
          <a:lstStyle/>
          <a:p>
            <a:pPr marL="0" indent="0" algn="ctr">
              <a:buNone/>
            </a:pPr>
            <a:r>
              <a:rPr lang="sv-SE" altLang="en-US" sz="5400" dirty="0" smtClean="0">
                <a:latin typeface="+mn-lt"/>
              </a:rPr>
              <a:t> REKLAMPAUS</a:t>
            </a:r>
          </a:p>
          <a:p>
            <a:pPr marL="0" indent="0">
              <a:buNone/>
            </a:pPr>
            <a:endParaRPr lang="sv-SE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Rak koppling 3"/>
          <p:cNvCxnSpPr/>
          <p:nvPr/>
        </p:nvCxnSpPr>
        <p:spPr>
          <a:xfrm flipV="1">
            <a:off x="806450" y="1790585"/>
            <a:ext cx="9620165" cy="413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81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  <a:ea typeface="ＭＳ Ｐゴシック" charset="0"/>
                <a:cs typeface="ＭＳ Ｐゴシック" charset="0"/>
              </a:rPr>
              <a:t>Lunds Universitet</a:t>
            </a:r>
            <a:endParaRPr lang="sv-SE" dirty="0">
              <a:latin typeface="+mn-lt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635379" y="1767891"/>
            <a:ext cx="4212247" cy="3719243"/>
          </a:xfrm>
        </p:spPr>
        <p:txBody>
          <a:bodyPr/>
          <a:lstStyle/>
          <a:p>
            <a:pPr>
              <a:spcBef>
                <a:spcPts val="792"/>
              </a:spcBef>
            </a:pPr>
            <a:r>
              <a:rPr lang="en-GB" sz="2400" dirty="0" err="1" smtClean="0"/>
              <a:t>Grundat</a:t>
            </a:r>
            <a:r>
              <a:rPr lang="en-GB" sz="2400" dirty="0" smtClean="0"/>
              <a:t> </a:t>
            </a:r>
            <a:r>
              <a:rPr lang="en-GB" sz="2400" dirty="0"/>
              <a:t>1666</a:t>
            </a:r>
          </a:p>
          <a:p>
            <a:pPr>
              <a:spcBef>
                <a:spcPts val="792"/>
              </a:spcBef>
            </a:pPr>
            <a:r>
              <a:rPr lang="en-GB" sz="2400" dirty="0" err="1" smtClean="0"/>
              <a:t>Ett</a:t>
            </a:r>
            <a:r>
              <a:rPr lang="en-GB" sz="2400" dirty="0" smtClean="0"/>
              <a:t> top 100 universitet</a:t>
            </a:r>
            <a:endParaRPr lang="en-GB" sz="2400" dirty="0"/>
          </a:p>
          <a:p>
            <a:pPr>
              <a:spcBef>
                <a:spcPts val="792"/>
              </a:spcBef>
            </a:pPr>
            <a:r>
              <a:rPr lang="en-GB" sz="2400" dirty="0"/>
              <a:t>45 000 </a:t>
            </a:r>
            <a:r>
              <a:rPr lang="en-GB" sz="2400" dirty="0" err="1" smtClean="0"/>
              <a:t>studenter</a:t>
            </a:r>
            <a:r>
              <a:rPr lang="en-GB" sz="2400" dirty="0" smtClean="0"/>
              <a:t> </a:t>
            </a:r>
            <a:endParaRPr lang="en-GB" sz="2400" dirty="0"/>
          </a:p>
          <a:p>
            <a:pPr>
              <a:spcBef>
                <a:spcPts val="792"/>
              </a:spcBef>
            </a:pPr>
            <a:r>
              <a:rPr lang="en-GB" sz="2400" dirty="0" smtClean="0"/>
              <a:t>6 </a:t>
            </a:r>
            <a:r>
              <a:rPr lang="en-GB" sz="2400" dirty="0"/>
              <a:t>800 </a:t>
            </a:r>
            <a:r>
              <a:rPr lang="en-GB" sz="2400" dirty="0" err="1" smtClean="0"/>
              <a:t>anställda</a:t>
            </a:r>
            <a:r>
              <a:rPr lang="en-GB" sz="2400" dirty="0" smtClean="0"/>
              <a:t> </a:t>
            </a:r>
            <a:endParaRPr lang="en-GB" sz="2400" dirty="0"/>
          </a:p>
          <a:p>
            <a:pPr>
              <a:spcBef>
                <a:spcPts val="792"/>
              </a:spcBef>
            </a:pPr>
            <a:r>
              <a:rPr lang="en-GB" sz="2400" dirty="0" smtClean="0"/>
              <a:t>Ca 850 </a:t>
            </a:r>
            <a:r>
              <a:rPr lang="en-GB" sz="2400" dirty="0" err="1" smtClean="0"/>
              <a:t>professorer</a:t>
            </a:r>
            <a:endParaRPr lang="en-GB" sz="2400" dirty="0"/>
          </a:p>
          <a:p>
            <a:pPr>
              <a:spcBef>
                <a:spcPts val="792"/>
              </a:spcBef>
            </a:pPr>
            <a:r>
              <a:rPr lang="en-GB" sz="2400" dirty="0" smtClean="0"/>
              <a:t>4200 </a:t>
            </a:r>
            <a:r>
              <a:rPr lang="en-GB" sz="2400" dirty="0" err="1" smtClean="0"/>
              <a:t>Övriga</a:t>
            </a:r>
            <a:r>
              <a:rPr lang="en-GB" sz="2400" dirty="0" smtClean="0"/>
              <a:t> </a:t>
            </a:r>
            <a:r>
              <a:rPr lang="en-GB" sz="2400" dirty="0" err="1" smtClean="0"/>
              <a:t>lärare</a:t>
            </a:r>
            <a:r>
              <a:rPr lang="en-GB" sz="2400" dirty="0" smtClean="0"/>
              <a:t> </a:t>
            </a:r>
            <a:r>
              <a:rPr lang="en-GB" sz="2400" dirty="0" err="1" smtClean="0"/>
              <a:t>och</a:t>
            </a:r>
            <a:r>
              <a:rPr lang="en-GB" sz="2400" dirty="0" smtClean="0"/>
              <a:t> </a:t>
            </a:r>
            <a:r>
              <a:rPr lang="en-GB" sz="2400" dirty="0" err="1" smtClean="0"/>
              <a:t>forskare</a:t>
            </a:r>
            <a:r>
              <a:rPr lang="en-GB" sz="2400" dirty="0" smtClean="0"/>
              <a:t> </a:t>
            </a:r>
            <a:r>
              <a:rPr lang="en-GB" sz="2400" dirty="0" err="1" smtClean="0"/>
              <a:t>och</a:t>
            </a:r>
            <a:r>
              <a:rPr lang="en-GB" sz="2400" dirty="0" smtClean="0"/>
              <a:t> </a:t>
            </a:r>
            <a:r>
              <a:rPr lang="en-GB" sz="2400" dirty="0" err="1" smtClean="0"/>
              <a:t>anställda</a:t>
            </a:r>
            <a:r>
              <a:rPr lang="en-GB" sz="2400" dirty="0" smtClean="0"/>
              <a:t> </a:t>
            </a:r>
            <a:r>
              <a:rPr lang="en-GB" sz="2400" dirty="0" err="1" smtClean="0"/>
              <a:t>doktorander</a:t>
            </a:r>
            <a:endParaRPr lang="en-GB" sz="2400" dirty="0"/>
          </a:p>
        </p:txBody>
      </p:sp>
      <p:pic>
        <p:nvPicPr>
          <p:cNvPr id="6" name="Bildobjekt 5" descr="2_Universitetshuset ©Ruona 04_PP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6" r="7896"/>
          <a:stretch>
            <a:fillRect/>
          </a:stretch>
        </p:blipFill>
        <p:spPr bwMode="auto">
          <a:xfrm>
            <a:off x="2148008" y="1767891"/>
            <a:ext cx="3268845" cy="393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30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160117" y="4180291"/>
            <a:ext cx="3918304" cy="2132871"/>
            <a:chOff x="741968" y="4191936"/>
            <a:chExt cx="3981424" cy="213881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968" y="4191936"/>
              <a:ext cx="2112756" cy="213881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843808" y="4191936"/>
              <a:ext cx="1879584" cy="524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799" dirty="0" smtClean="0">
                  <a:solidFill>
                    <a:schemeClr val="tx2"/>
                  </a:solidFill>
                  <a:latin typeface="Bookman Old Style"/>
                  <a:cs typeface="Bookman Old Style"/>
                </a:rPr>
                <a:t>Medicin</a:t>
              </a:r>
              <a:endParaRPr lang="sv-SE" sz="2799" dirty="0">
                <a:solidFill>
                  <a:schemeClr val="tx2"/>
                </a:solidFill>
                <a:latin typeface="Bookman Old Style"/>
                <a:cs typeface="Bookman Old Style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103673" y="4180291"/>
            <a:ext cx="4252034" cy="2255119"/>
            <a:chOff x="4729203" y="4191936"/>
            <a:chExt cx="4414795" cy="22614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9203" y="4191936"/>
              <a:ext cx="2219061" cy="22614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966173" y="4191936"/>
              <a:ext cx="2177825" cy="524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799" dirty="0" smtClean="0">
                  <a:solidFill>
                    <a:schemeClr val="tx2"/>
                  </a:solidFill>
                  <a:latin typeface="Bookman Old Style"/>
                  <a:cs typeface="Bookman Old Style"/>
                </a:rPr>
                <a:t>Filosofi</a:t>
              </a:r>
              <a:endParaRPr lang="sv-SE" sz="2799" dirty="0">
                <a:solidFill>
                  <a:schemeClr val="tx2"/>
                </a:solidFill>
                <a:latin typeface="Bookman Old Style"/>
                <a:cs typeface="Bookman Old Style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160116" y="1767891"/>
            <a:ext cx="3627582" cy="2223910"/>
            <a:chOff x="741967" y="1772816"/>
            <a:chExt cx="3686018" cy="223010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967" y="1772816"/>
              <a:ext cx="2105945" cy="223010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847913" y="1772816"/>
              <a:ext cx="1580072" cy="524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799" dirty="0" smtClean="0">
                  <a:solidFill>
                    <a:schemeClr val="tx2"/>
                  </a:solidFill>
                  <a:latin typeface="Bookman Old Style"/>
                  <a:cs typeface="Bookman Old Style"/>
                </a:rPr>
                <a:t>Juridik</a:t>
              </a:r>
              <a:endParaRPr lang="sv-SE" sz="2799" dirty="0">
                <a:solidFill>
                  <a:schemeClr val="tx2"/>
                </a:solidFill>
                <a:latin typeface="Bookman Old Style"/>
                <a:cs typeface="Bookman Old Style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92570" y="1767891"/>
            <a:ext cx="3937510" cy="2192477"/>
            <a:chOff x="4819533" y="1772816"/>
            <a:chExt cx="4000939" cy="219858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9533" y="1772816"/>
              <a:ext cx="2167450" cy="219858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991393" y="1772816"/>
              <a:ext cx="1829079" cy="524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799" dirty="0" smtClean="0">
                  <a:solidFill>
                    <a:schemeClr val="tx2"/>
                  </a:solidFill>
                  <a:latin typeface="Bookman Old Style"/>
                  <a:cs typeface="Bookman Old Style"/>
                </a:rPr>
                <a:t>Teologi</a:t>
              </a:r>
              <a:endParaRPr lang="sv-SE" sz="2799" dirty="0">
                <a:solidFill>
                  <a:schemeClr val="tx2"/>
                </a:solidFill>
                <a:latin typeface="Bookman Old Style"/>
                <a:cs typeface="Bookman Old Style"/>
              </a:endParaRP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latin typeface="Bookman Old Style"/>
                <a:cs typeface="Bookman Old Style"/>
              </a:rPr>
              <a:t>De första fakulteterna 1668</a:t>
            </a:r>
            <a:endParaRPr lang="sv-SE" dirty="0"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37317294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29280" y="283708"/>
            <a:ext cx="7886656" cy="1139560"/>
          </a:xfrm>
        </p:spPr>
        <p:txBody>
          <a:bodyPr/>
          <a:lstStyle/>
          <a:p>
            <a:r>
              <a:rPr lang="en-GB" dirty="0" smtClean="0"/>
              <a:t>Lunds Universitet </a:t>
            </a:r>
            <a:r>
              <a:rPr lang="en-GB" dirty="0" err="1" smtClean="0"/>
              <a:t>utbildar</a:t>
            </a:r>
            <a:r>
              <a:rPr lang="en-GB" dirty="0" smtClean="0"/>
              <a:t> </a:t>
            </a:r>
            <a:r>
              <a:rPr lang="en-GB" dirty="0" err="1" smtClean="0"/>
              <a:t>och</a:t>
            </a:r>
            <a:r>
              <a:rPr lang="en-GB" dirty="0" smtClean="0"/>
              <a:t> </a:t>
            </a:r>
            <a:r>
              <a:rPr lang="en-GB" dirty="0" err="1" smtClean="0"/>
              <a:t>forskar</a:t>
            </a:r>
            <a:r>
              <a:rPr lang="en-GB" dirty="0" smtClean="0"/>
              <a:t> </a:t>
            </a:r>
            <a:r>
              <a:rPr lang="en-GB" dirty="0" err="1" smtClean="0"/>
              <a:t>inom</a:t>
            </a:r>
            <a:r>
              <a:rPr lang="en-GB" dirty="0" smtClean="0"/>
              <a:t> </a:t>
            </a:r>
            <a:r>
              <a:rPr lang="en-GB" dirty="0" err="1" smtClean="0"/>
              <a:t>följande</a:t>
            </a:r>
            <a:r>
              <a:rPr lang="en-GB" dirty="0" smtClean="0"/>
              <a:t> </a:t>
            </a:r>
            <a:r>
              <a:rPr lang="en-GB" dirty="0" err="1" smtClean="0"/>
              <a:t>områden</a:t>
            </a:r>
            <a:r>
              <a:rPr lang="en-GB" dirty="0" smtClean="0"/>
              <a:t>: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sz="2400" dirty="0"/>
              <a:t>ekonomi</a:t>
            </a:r>
          </a:p>
          <a:p>
            <a:r>
              <a:rPr lang="sv-SE" sz="2400" dirty="0"/>
              <a:t>humaniora och teologi</a:t>
            </a:r>
          </a:p>
          <a:p>
            <a:r>
              <a:rPr lang="sv-SE" sz="2400" dirty="0"/>
              <a:t>juridik</a:t>
            </a:r>
          </a:p>
          <a:p>
            <a:r>
              <a:rPr lang="sv-SE" sz="2400" dirty="0"/>
              <a:t>konst, musik och teater</a:t>
            </a:r>
          </a:p>
          <a:p>
            <a:r>
              <a:rPr lang="sv-SE" sz="2400" dirty="0"/>
              <a:t>medicin</a:t>
            </a:r>
          </a:p>
          <a:p>
            <a:r>
              <a:rPr lang="sv-SE" sz="2400" dirty="0"/>
              <a:t>naturvetenskap</a:t>
            </a:r>
          </a:p>
          <a:p>
            <a:r>
              <a:rPr lang="sv-SE" sz="2400" dirty="0"/>
              <a:t>samhällsvetenskap</a:t>
            </a:r>
          </a:p>
          <a:p>
            <a:r>
              <a:rPr lang="sv-SE" sz="2400" dirty="0"/>
              <a:t>teknik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ClrTx/>
              <a:buNone/>
            </a:pPr>
            <a:endParaRPr lang="en-GB" sz="2000" dirty="0"/>
          </a:p>
        </p:txBody>
      </p:sp>
      <p:pic>
        <p:nvPicPr>
          <p:cNvPr id="7" name="Bildobjekt 6" descr="_DSC9335 ©Ruona 1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7" r="7133"/>
          <a:stretch/>
        </p:blipFill>
        <p:spPr bwMode="auto">
          <a:xfrm>
            <a:off x="2367032" y="1780764"/>
            <a:ext cx="3117126" cy="358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604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806450" y="994859"/>
            <a:ext cx="9575223" cy="790505"/>
          </a:xfrm>
        </p:spPr>
        <p:txBody>
          <a:bodyPr/>
          <a:lstStyle/>
          <a:p>
            <a:r>
              <a:rPr lang="sv-SE" dirty="0" smtClean="0"/>
              <a:t>Vad är en universitetsutbildning?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6450" y="2150049"/>
            <a:ext cx="9719660" cy="399882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sv-SE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Studenterna skall inte bara ha kunskapen utan också vara kapabla att kunna omsätta den till handling.</a:t>
            </a:r>
          </a:p>
          <a:p>
            <a:pPr>
              <a:defRPr/>
            </a:pPr>
            <a:endParaRPr lang="sv-SE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sv-SE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Rak koppling 3"/>
          <p:cNvCxnSpPr/>
          <p:nvPr/>
        </p:nvCxnSpPr>
        <p:spPr>
          <a:xfrm flipV="1">
            <a:off x="806450" y="1790585"/>
            <a:ext cx="9620165" cy="413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AutoShape 2" descr="Bildresultat för omsätta kunskap till handlin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6" name="AutoShape 4" descr="Bildresultat för omsätta kunskap till handling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" name="AutoShape 6" descr="Bildresultat för Att lära sig cykla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9" name="AutoShape 8" descr="Bildresultat för Att lära sig cykla"/>
          <p:cNvSpPr>
            <a:spLocks noChangeAspect="1" noChangeArrowheads="1"/>
          </p:cNvSpPr>
          <p:nvPr/>
        </p:nvSpPr>
        <p:spPr bwMode="auto">
          <a:xfrm>
            <a:off x="5207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0" name="AutoShape 10" descr="Bildresultat för Att lära sig cykla"/>
          <p:cNvSpPr>
            <a:spLocks noChangeAspect="1" noChangeArrowheads="1"/>
          </p:cNvSpPr>
          <p:nvPr/>
        </p:nvSpPr>
        <p:spPr bwMode="auto">
          <a:xfrm>
            <a:off x="6731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442" y="3056021"/>
            <a:ext cx="6268453" cy="275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2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806450" y="994859"/>
            <a:ext cx="9575223" cy="790505"/>
          </a:xfrm>
        </p:spPr>
        <p:txBody>
          <a:bodyPr/>
          <a:lstStyle/>
          <a:p>
            <a:r>
              <a:rPr lang="sv-SE" dirty="0" smtClean="0"/>
              <a:t>Hur mycket träning erbjuder vi studenterna  att göra detta 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6450" y="1790585"/>
            <a:ext cx="9719660" cy="4358288"/>
          </a:xfrm>
        </p:spPr>
        <p:txBody>
          <a:bodyPr/>
          <a:lstStyle/>
          <a:p>
            <a:pPr marL="0" indent="0">
              <a:buNone/>
              <a:defRPr/>
            </a:pPr>
            <a:endParaRPr lang="sv-SE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r>
              <a:rPr lang="sv-SE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 vi i anslutning till utbildningen erbjuda aktiviteter som innebär aktivt deltagande som innebär att de tränar och utveckla färdigheter finns det många vinster att göra </a:t>
            </a:r>
          </a:p>
        </p:txBody>
      </p:sp>
      <p:cxnSp>
        <p:nvCxnSpPr>
          <p:cNvPr id="4" name="Rak koppling 3"/>
          <p:cNvCxnSpPr/>
          <p:nvPr/>
        </p:nvCxnSpPr>
        <p:spPr>
          <a:xfrm flipV="1">
            <a:off x="806450" y="1790585"/>
            <a:ext cx="9620165" cy="413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704" y="4235117"/>
            <a:ext cx="4559969" cy="209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6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806450" y="994859"/>
            <a:ext cx="9575223" cy="790505"/>
          </a:xfrm>
        </p:spPr>
        <p:txBody>
          <a:bodyPr/>
          <a:lstStyle/>
          <a:p>
            <a:r>
              <a:rPr lang="sv-SE" dirty="0" smtClean="0"/>
              <a:t>Vad får studenterna ut av att engagera sig i och utanför universitetsstudierna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6450" y="2225841"/>
            <a:ext cx="9719660" cy="3923031"/>
          </a:xfrm>
        </p:spPr>
        <p:txBody>
          <a:bodyPr/>
          <a:lstStyle/>
          <a:p>
            <a:pPr>
              <a:defRPr/>
            </a:pPr>
            <a:r>
              <a:rPr lang="sv-SE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Bland annat att problemen studenterna kan komma att möta är tvärvetenskapliga och det förutsätter att det måste se uppgifterna ur flera aspekter. </a:t>
            </a:r>
          </a:p>
          <a:p>
            <a:pPr>
              <a:defRPr/>
            </a:pPr>
            <a:r>
              <a:rPr lang="sv-SE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Studenterna behöver förstå problemen de möter, sätta mål, samla och analysera data och utveckla lösningar. Inte sällan behöver de interagera med andra och lära sig samarbeta.</a:t>
            </a:r>
          </a:p>
          <a:p>
            <a:pPr>
              <a:defRPr/>
            </a:pPr>
            <a:endParaRPr lang="sv-SE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Rak koppling 3"/>
          <p:cNvCxnSpPr/>
          <p:nvPr/>
        </p:nvCxnSpPr>
        <p:spPr>
          <a:xfrm flipV="1">
            <a:off x="806450" y="1790585"/>
            <a:ext cx="9620165" cy="413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73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806450" y="994859"/>
            <a:ext cx="9575223" cy="790505"/>
          </a:xfrm>
        </p:spPr>
        <p:txBody>
          <a:bodyPr/>
          <a:lstStyle/>
          <a:p>
            <a:r>
              <a:rPr lang="sv-SE" dirty="0" smtClean="0"/>
              <a:t>Vad får studenterna ut av att engagera sig i och utanför universitetsstudierna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6450" y="2225841"/>
            <a:ext cx="9719660" cy="3923031"/>
          </a:xfrm>
        </p:spPr>
        <p:txBody>
          <a:bodyPr/>
          <a:lstStyle/>
          <a:p>
            <a:pPr>
              <a:defRPr/>
            </a:pPr>
            <a:r>
              <a:rPr lang="sv-S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Bygger broar mellan teori och praktik</a:t>
            </a:r>
          </a:p>
          <a:p>
            <a:pPr>
              <a:defRPr/>
            </a:pPr>
            <a:r>
              <a:rPr lang="sv-S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Utvecklar soft </a:t>
            </a:r>
            <a:r>
              <a:rPr lang="sv-S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r>
              <a:rPr lang="sv-S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sv-S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sv-S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endParaRPr lang="sv-SE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sv-SE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Studenternas </a:t>
            </a:r>
            <a:r>
              <a:rPr lang="sv-SE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röster blir hörda</a:t>
            </a:r>
          </a:p>
          <a:p>
            <a:pPr>
              <a:defRPr/>
            </a:pPr>
            <a:r>
              <a:rPr lang="sv-SE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Studenterna kan medverka till att påverka sin egen utbildning</a:t>
            </a:r>
          </a:p>
          <a:p>
            <a:pPr>
              <a:defRPr/>
            </a:pPr>
            <a:endParaRPr lang="sv-SE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Rak koppling 3"/>
          <p:cNvCxnSpPr/>
          <p:nvPr/>
        </p:nvCxnSpPr>
        <p:spPr>
          <a:xfrm flipV="1">
            <a:off x="806450" y="1790585"/>
            <a:ext cx="9620165" cy="413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00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806450" y="680525"/>
            <a:ext cx="9942415" cy="790505"/>
          </a:xfrm>
        </p:spPr>
        <p:txBody>
          <a:bodyPr/>
          <a:lstStyle/>
          <a:p>
            <a:endParaRPr lang="sv-SE" sz="34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6450" y="2043404"/>
            <a:ext cx="9719660" cy="3927813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3200" dirty="0"/>
              <a:t>According to a 1993 article by Alexander </a:t>
            </a:r>
            <a:r>
              <a:rPr lang="en-US" sz="3200" dirty="0" err="1"/>
              <a:t>Astin</a:t>
            </a:r>
            <a:r>
              <a:rPr lang="en-US" sz="3200" dirty="0" smtClean="0"/>
              <a:t>,</a:t>
            </a:r>
            <a:r>
              <a:rPr lang="en-US" sz="3200" dirty="0"/>
              <a:t> </a:t>
            </a:r>
            <a:r>
              <a:rPr lang="en-US" sz="3200" dirty="0" smtClean="0"/>
              <a:t>(Professor </a:t>
            </a:r>
            <a:r>
              <a:rPr lang="en-US" sz="3200" dirty="0"/>
              <a:t>of Higher Education and Organizational Change, at </a:t>
            </a:r>
            <a:r>
              <a:rPr lang="en-US" sz="3200" dirty="0" smtClean="0"/>
              <a:t>the University of California ) almost </a:t>
            </a:r>
            <a:r>
              <a:rPr lang="en-US" sz="3200" dirty="0"/>
              <a:t>any type of student involvement in college positively affects student learning and development</a:t>
            </a:r>
            <a:endParaRPr lang="sv-SE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sv-SE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sv-SE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4" name="Rak koppling 3"/>
          <p:cNvCxnSpPr/>
          <p:nvPr/>
        </p:nvCxnSpPr>
        <p:spPr>
          <a:xfrm flipV="1">
            <a:off x="806450" y="1654736"/>
            <a:ext cx="9620165" cy="413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83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806450" y="994859"/>
            <a:ext cx="9575223" cy="790505"/>
          </a:xfrm>
        </p:spPr>
        <p:txBody>
          <a:bodyPr/>
          <a:lstStyle/>
          <a:p>
            <a:r>
              <a:rPr lang="sv-SE" dirty="0" smtClean="0"/>
              <a:t>Underskattar </a:t>
            </a:r>
            <a:r>
              <a:rPr lang="sv-SE" smtClean="0"/>
              <a:t>värdet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6450" y="2150049"/>
            <a:ext cx="9719660" cy="3998824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sv-SE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 finns tecken på att studenter i högre utbildning själva underskattar värdet av skaffa sig ”arbetslivserfarenhet”</a:t>
            </a:r>
          </a:p>
          <a:p>
            <a:pPr marL="0" indent="0" algn="ctr">
              <a:buNone/>
              <a:defRPr/>
            </a:pPr>
            <a:r>
              <a:rPr lang="sv-S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sv-SE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nder studierna.</a:t>
            </a:r>
          </a:p>
          <a:p>
            <a:pPr marL="0" indent="0" algn="ctr">
              <a:buNone/>
              <a:defRPr/>
            </a:pPr>
            <a:endParaRPr lang="sv-SE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r>
              <a:rPr lang="sv-SE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 är inte heller självklart att lärare och annan personal ser det som en tillgång att stundernas involveras i olika aktiviteter under  studierna.</a:t>
            </a:r>
          </a:p>
        </p:txBody>
      </p:sp>
      <p:cxnSp>
        <p:nvCxnSpPr>
          <p:cNvPr id="4" name="Rak koppling 3"/>
          <p:cNvCxnSpPr/>
          <p:nvPr/>
        </p:nvCxnSpPr>
        <p:spPr>
          <a:xfrm flipV="1">
            <a:off x="806450" y="1790585"/>
            <a:ext cx="9620165" cy="413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33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806450" y="994859"/>
            <a:ext cx="9575223" cy="790505"/>
          </a:xfrm>
        </p:spPr>
        <p:txBody>
          <a:bodyPr/>
          <a:lstStyle/>
          <a:p>
            <a:r>
              <a:rPr lang="sv-SE" dirty="0" smtClean="0"/>
              <a:t>Korta reflektioner</a:t>
            </a: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6450" y="2150049"/>
            <a:ext cx="9719660" cy="3998824"/>
          </a:xfrm>
        </p:spPr>
        <p:txBody>
          <a:bodyPr/>
          <a:lstStyle/>
          <a:p>
            <a:pPr marL="0" indent="0" algn="ctr">
              <a:buNone/>
              <a:defRPr/>
            </a:pPr>
            <a:endParaRPr lang="sv-SE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r>
              <a:rPr lang="sv-SE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Bör</a:t>
            </a:r>
            <a:r>
              <a:rPr lang="sv-SE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finnas något om det i Universitetets strategiska plan</a:t>
            </a:r>
          </a:p>
          <a:p>
            <a:pPr marL="0" indent="0" algn="ctr">
              <a:buNone/>
              <a:defRPr/>
            </a:pPr>
            <a:r>
              <a:rPr lang="sv-SE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Behövs en organisation</a:t>
            </a:r>
          </a:p>
          <a:p>
            <a:pPr marL="0" indent="0" algn="ctr">
              <a:buNone/>
              <a:defRPr/>
            </a:pPr>
            <a:r>
              <a:rPr lang="sv-SE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Arbeta långsiktigt</a:t>
            </a:r>
            <a:endParaRPr lang="sv-SE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r>
              <a:rPr lang="sv-SE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Fokus på första året</a:t>
            </a:r>
          </a:p>
          <a:p>
            <a:pPr marL="0" indent="0" algn="ctr">
              <a:buNone/>
              <a:defRPr/>
            </a:pPr>
            <a:r>
              <a:rPr lang="sv-SE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fram resultat</a:t>
            </a:r>
            <a:endParaRPr lang="sv-SE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Rak koppling 3"/>
          <p:cNvCxnSpPr/>
          <p:nvPr/>
        </p:nvCxnSpPr>
        <p:spPr>
          <a:xfrm flipV="1">
            <a:off x="806450" y="1790585"/>
            <a:ext cx="9620165" cy="413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38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806450" y="994859"/>
            <a:ext cx="9575223" cy="790505"/>
          </a:xfrm>
        </p:spPr>
        <p:txBody>
          <a:bodyPr/>
          <a:lstStyle/>
          <a:p>
            <a:r>
              <a:rPr lang="sv-SE" dirty="0" smtClean="0"/>
              <a:t>Vad kan studenterna involveras i på Universitetet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6450" y="2150049"/>
            <a:ext cx="9719660" cy="399882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sv-SE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Övningsledare								Arbetsmarknadsdagar</a:t>
            </a:r>
          </a:p>
          <a:p>
            <a:pPr marL="0" indent="0">
              <a:buNone/>
              <a:defRPr/>
            </a:pPr>
            <a:r>
              <a:rPr lang="sv-SE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Labhandledare</a:t>
            </a:r>
            <a:r>
              <a:rPr lang="sv-SE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Praktik</a:t>
            </a:r>
          </a:p>
          <a:p>
            <a:pPr marL="0" indent="0">
              <a:buNone/>
              <a:defRPr/>
            </a:pPr>
            <a:r>
              <a:rPr lang="sv-SE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Mottagning av nya studenter					Kamratbedömning</a:t>
            </a:r>
          </a:p>
          <a:p>
            <a:pPr marL="0" indent="0">
              <a:buNone/>
              <a:defRPr/>
            </a:pPr>
            <a:r>
              <a:rPr lang="sv-SE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Mentorer									Högskoleprovsvakter</a:t>
            </a:r>
          </a:p>
          <a:p>
            <a:pPr marL="0" indent="0">
              <a:buNone/>
              <a:defRPr/>
            </a:pPr>
            <a:r>
              <a:rPr lang="sv-SE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SI-PASS ledare								Ta fram kursfilmer </a:t>
            </a:r>
          </a:p>
          <a:p>
            <a:pPr marL="0" indent="0">
              <a:buNone/>
              <a:defRPr/>
            </a:pPr>
            <a:r>
              <a:rPr lang="sv-SE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									Projektbaserade kurser</a:t>
            </a:r>
          </a:p>
          <a:p>
            <a:pPr marL="0" indent="0">
              <a:buNone/>
              <a:defRPr/>
            </a:pPr>
            <a:r>
              <a:rPr lang="sv-SE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Ambassadörer								Experter i Team	</a:t>
            </a:r>
          </a:p>
          <a:p>
            <a:pPr marL="0" indent="0">
              <a:buNone/>
              <a:defRPr/>
            </a:pPr>
            <a:r>
              <a:rPr lang="sv-SE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Utbildningsinsatser	</a:t>
            </a:r>
          </a:p>
          <a:p>
            <a:pPr marL="0" indent="0">
              <a:buNone/>
              <a:defRPr/>
            </a:pPr>
            <a:r>
              <a:rPr lang="sv-SE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Studieråd</a:t>
            </a:r>
          </a:p>
          <a:p>
            <a:pPr marL="0" indent="0">
              <a:buNone/>
              <a:defRPr/>
            </a:pPr>
            <a:r>
              <a:rPr lang="sv-SE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Kantinpersonal</a:t>
            </a:r>
          </a:p>
          <a:p>
            <a:pPr marL="0" indent="0">
              <a:buNone/>
              <a:defRPr/>
            </a:pPr>
            <a:r>
              <a:rPr lang="sv-SE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Instruktör</a:t>
            </a:r>
          </a:p>
          <a:p>
            <a:pPr marL="0" indent="0">
              <a:buNone/>
              <a:defRPr/>
            </a:pPr>
            <a:endParaRPr lang="sv-SE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sv-SE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Rak koppling 3"/>
          <p:cNvCxnSpPr/>
          <p:nvPr/>
        </p:nvCxnSpPr>
        <p:spPr>
          <a:xfrm flipV="1">
            <a:off x="806450" y="1790585"/>
            <a:ext cx="9620165" cy="413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15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806450" y="994859"/>
            <a:ext cx="9575223" cy="790505"/>
          </a:xfrm>
        </p:spPr>
        <p:txBody>
          <a:bodyPr/>
          <a:lstStyle/>
          <a:p>
            <a:r>
              <a:rPr lang="sv-SE" dirty="0" smtClean="0"/>
              <a:t>Vem är de stora vinnarna 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6450" y="2150049"/>
            <a:ext cx="9719660" cy="3998824"/>
          </a:xfrm>
        </p:spPr>
        <p:txBody>
          <a:bodyPr/>
          <a:lstStyle/>
          <a:p>
            <a:pPr>
              <a:defRPr/>
            </a:pPr>
            <a:r>
              <a:rPr lang="sv-SE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studenterna </a:t>
            </a:r>
          </a:p>
          <a:p>
            <a:pPr>
              <a:defRPr/>
            </a:pPr>
            <a:r>
              <a:rPr lang="sv-SE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högre utbildning </a:t>
            </a:r>
          </a:p>
          <a:p>
            <a:pPr>
              <a:defRPr/>
            </a:pPr>
            <a:r>
              <a:rPr lang="sv-SE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arbetslivet </a:t>
            </a:r>
          </a:p>
          <a:p>
            <a:pPr>
              <a:defRPr/>
            </a:pPr>
            <a:r>
              <a:rPr lang="sv-SE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samhället </a:t>
            </a:r>
            <a:endParaRPr lang="sv-SE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sv-SE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Rak koppling 3"/>
          <p:cNvCxnSpPr/>
          <p:nvPr/>
        </p:nvCxnSpPr>
        <p:spPr>
          <a:xfrm flipV="1">
            <a:off x="806450" y="1790585"/>
            <a:ext cx="9620165" cy="413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6105" y="2150049"/>
            <a:ext cx="3561348" cy="240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806450" y="994859"/>
            <a:ext cx="9575223" cy="790505"/>
          </a:xfrm>
        </p:spPr>
        <p:txBody>
          <a:bodyPr/>
          <a:lstStyle/>
          <a:p>
            <a:r>
              <a:rPr lang="sv-SE" dirty="0"/>
              <a:t>V</a:t>
            </a:r>
            <a:r>
              <a:rPr lang="sv-SE" dirty="0" smtClean="0"/>
              <a:t>insterna för studenten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6450" y="2150049"/>
            <a:ext cx="9719660" cy="3998824"/>
          </a:xfrm>
        </p:spPr>
        <p:txBody>
          <a:bodyPr/>
          <a:lstStyle/>
          <a:p>
            <a:pPr>
              <a:defRPr/>
            </a:pPr>
            <a:r>
              <a:rPr lang="sv-SE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Tillämpad kunskap</a:t>
            </a:r>
          </a:p>
          <a:p>
            <a:pPr>
              <a:defRPr/>
            </a:pPr>
            <a:r>
              <a:rPr lang="sv-SE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Känner en delaktighet</a:t>
            </a:r>
          </a:p>
          <a:p>
            <a:pPr>
              <a:defRPr/>
            </a:pPr>
            <a:r>
              <a:rPr lang="sv-SE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Ledarskapserfarenheter</a:t>
            </a:r>
          </a:p>
          <a:p>
            <a:pPr>
              <a:defRPr/>
            </a:pPr>
            <a:r>
              <a:rPr lang="sv-SE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Kommunikationsfärdigheter</a:t>
            </a:r>
          </a:p>
          <a:p>
            <a:pPr>
              <a:defRPr/>
            </a:pPr>
            <a:r>
              <a:rPr lang="sv-SE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Teamarbete</a:t>
            </a:r>
          </a:p>
          <a:p>
            <a:pPr>
              <a:defRPr/>
            </a:pPr>
            <a:r>
              <a:rPr lang="sv-SE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Ökat självförtroende</a:t>
            </a:r>
            <a:endParaRPr lang="sv-SE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sv-SE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Utvecklar en känsla av att utbildningen är personligt relevant</a:t>
            </a:r>
          </a:p>
          <a:p>
            <a:pPr>
              <a:defRPr/>
            </a:pPr>
            <a:r>
              <a:rPr lang="sv-SE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Lättare att koppla ny kunskap till vad de redan kan </a:t>
            </a:r>
          </a:p>
          <a:p>
            <a:pPr>
              <a:defRPr/>
            </a:pPr>
            <a:r>
              <a:rPr lang="sv-SE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ansvar för sin egen inlärning</a:t>
            </a:r>
          </a:p>
          <a:p>
            <a:pPr>
              <a:defRPr/>
            </a:pPr>
            <a:endParaRPr lang="sv-SE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Rak koppling 3"/>
          <p:cNvCxnSpPr/>
          <p:nvPr/>
        </p:nvCxnSpPr>
        <p:spPr>
          <a:xfrm flipV="1">
            <a:off x="806450" y="1790585"/>
            <a:ext cx="9620165" cy="413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18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806450" y="994859"/>
            <a:ext cx="9575223" cy="790505"/>
          </a:xfrm>
        </p:spPr>
        <p:txBody>
          <a:bodyPr/>
          <a:lstStyle/>
          <a:p>
            <a:r>
              <a:rPr lang="sv-SE" dirty="0" smtClean="0"/>
              <a:t>Vinsterna för Universitetet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6450" y="2150049"/>
            <a:ext cx="9719660" cy="3998824"/>
          </a:xfrm>
        </p:spPr>
        <p:txBody>
          <a:bodyPr/>
          <a:lstStyle/>
          <a:p>
            <a:pPr>
              <a:defRPr/>
            </a:pPr>
            <a:r>
              <a:rPr lang="sv-SE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Bättre prestationer</a:t>
            </a:r>
          </a:p>
          <a:p>
            <a:pPr>
              <a:defRPr/>
            </a:pPr>
            <a:r>
              <a:rPr lang="sv-SE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Färre avhopp</a:t>
            </a:r>
          </a:p>
          <a:p>
            <a:pPr>
              <a:defRPr/>
            </a:pPr>
            <a:r>
              <a:rPr lang="sv-SE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Studenter känner en delaktighet/lojalitet med Universitetet</a:t>
            </a:r>
          </a:p>
          <a:p>
            <a:pPr>
              <a:defRPr/>
            </a:pPr>
            <a:r>
              <a:rPr lang="sv-SE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 ett större eget ansvar </a:t>
            </a:r>
            <a:r>
              <a:rPr lang="sv-SE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läraren </a:t>
            </a:r>
            <a:r>
              <a:rPr lang="sv-SE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 enda kunskapskällan</a:t>
            </a:r>
          </a:p>
          <a:p>
            <a:pPr>
              <a:defRPr/>
            </a:pPr>
            <a:r>
              <a:rPr lang="sv-SE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 sina kamrater som en kunskapskälla</a:t>
            </a:r>
          </a:p>
          <a:p>
            <a:pPr>
              <a:defRPr/>
            </a:pPr>
            <a:r>
              <a:rPr lang="sv-SE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Bidrar till utveckling</a:t>
            </a:r>
          </a:p>
          <a:p>
            <a:pPr>
              <a:defRPr/>
            </a:pPr>
            <a:endParaRPr lang="sv-SE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Rak koppling 3"/>
          <p:cNvCxnSpPr/>
          <p:nvPr/>
        </p:nvCxnSpPr>
        <p:spPr>
          <a:xfrm flipV="1">
            <a:off x="806450" y="1790585"/>
            <a:ext cx="9620165" cy="413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78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806450" y="994859"/>
            <a:ext cx="9575223" cy="790505"/>
          </a:xfrm>
        </p:spPr>
        <p:txBody>
          <a:bodyPr/>
          <a:lstStyle/>
          <a:p>
            <a:r>
              <a:rPr lang="sv-SE" dirty="0" smtClean="0"/>
              <a:t>Vinsterna för Arbetslivet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6450" y="2150049"/>
            <a:ext cx="9719660" cy="3998824"/>
          </a:xfrm>
        </p:spPr>
        <p:txBody>
          <a:bodyPr/>
          <a:lstStyle/>
          <a:p>
            <a:pPr>
              <a:defRPr/>
            </a:pPr>
            <a:r>
              <a:rPr lang="sv-SE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Studenter har lärt sig tillämpat ledarskap </a:t>
            </a:r>
          </a:p>
          <a:p>
            <a:pPr>
              <a:defRPr/>
            </a:pPr>
            <a:r>
              <a:rPr lang="sv-SE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Lärt sig samarbetsförmåga</a:t>
            </a:r>
          </a:p>
          <a:p>
            <a:pPr>
              <a:defRPr/>
            </a:pPr>
            <a:r>
              <a:rPr lang="sv-SE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Utvecklat sin kommunikativa färdigheter</a:t>
            </a:r>
          </a:p>
          <a:p>
            <a:pPr>
              <a:defRPr/>
            </a:pPr>
            <a:r>
              <a:rPr lang="sv-SE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Utvecklat initiativ och kreativ förmåga</a:t>
            </a:r>
          </a:p>
          <a:p>
            <a:pPr>
              <a:defRPr/>
            </a:pPr>
            <a:r>
              <a:rPr lang="sv-SE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Kopplat sina akademiska kunskaper till praktiska färdigheter</a:t>
            </a:r>
          </a:p>
          <a:p>
            <a:pPr>
              <a:defRPr/>
            </a:pPr>
            <a:endParaRPr lang="sv-SE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Rak koppling 3"/>
          <p:cNvCxnSpPr/>
          <p:nvPr/>
        </p:nvCxnSpPr>
        <p:spPr>
          <a:xfrm flipV="1">
            <a:off x="806450" y="1790585"/>
            <a:ext cx="9620165" cy="413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12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806450" y="994859"/>
            <a:ext cx="9575223" cy="790505"/>
          </a:xfrm>
        </p:spPr>
        <p:txBody>
          <a:bodyPr/>
          <a:lstStyle/>
          <a:p>
            <a:r>
              <a:rPr lang="sv-SE" dirty="0" smtClean="0"/>
              <a:t>Vinsterna för samhället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6450" y="2150049"/>
            <a:ext cx="9719660" cy="3998824"/>
          </a:xfrm>
        </p:spPr>
        <p:txBody>
          <a:bodyPr/>
          <a:lstStyle/>
          <a:p>
            <a:pPr>
              <a:defRPr/>
            </a:pPr>
            <a:r>
              <a:rPr lang="sv-SE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Engagerade samhällsmedborgare</a:t>
            </a:r>
          </a:p>
          <a:p>
            <a:pPr>
              <a:defRPr/>
            </a:pPr>
            <a:r>
              <a:rPr lang="sv-SE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Förändringsbenägna</a:t>
            </a:r>
          </a:p>
          <a:p>
            <a:pPr>
              <a:defRPr/>
            </a:pPr>
            <a:r>
              <a:rPr lang="sv-SE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Beredda att ta risker och utmaningar</a:t>
            </a:r>
          </a:p>
          <a:p>
            <a:pPr>
              <a:defRPr/>
            </a:pPr>
            <a:endParaRPr lang="sv-SE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Rak koppling 3"/>
          <p:cNvCxnSpPr/>
          <p:nvPr/>
        </p:nvCxnSpPr>
        <p:spPr>
          <a:xfrm flipV="1">
            <a:off x="806450" y="1790585"/>
            <a:ext cx="9620165" cy="413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74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806450" y="680525"/>
            <a:ext cx="9942415" cy="790505"/>
          </a:xfrm>
        </p:spPr>
        <p:txBody>
          <a:bodyPr/>
          <a:lstStyle/>
          <a:p>
            <a:r>
              <a:rPr lang="sv-SE" sz="3400" dirty="0"/>
              <a:t>E</a:t>
            </a:r>
            <a:r>
              <a:rPr lang="sv-SE" sz="3400" dirty="0" smtClean="0"/>
              <a:t>tt exempel på involvering av studenter</a:t>
            </a:r>
            <a:endParaRPr lang="sv-SE" sz="34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6450" y="2043404"/>
            <a:ext cx="9719660" cy="3927813"/>
          </a:xfrm>
        </p:spPr>
        <p:txBody>
          <a:bodyPr/>
          <a:lstStyle/>
          <a:p>
            <a:pPr marL="0" indent="0" algn="ctr">
              <a:buNone/>
              <a:defRPr/>
            </a:pPr>
            <a:endParaRPr lang="sv-SE" alt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r>
              <a:rPr lang="sv-SE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SI-PASS</a:t>
            </a:r>
            <a:endParaRPr lang="sv-SE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sv-SE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sv-SE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4" name="Rak koppling 3"/>
          <p:cNvCxnSpPr/>
          <p:nvPr/>
        </p:nvCxnSpPr>
        <p:spPr>
          <a:xfrm flipV="1">
            <a:off x="806450" y="1654736"/>
            <a:ext cx="9620165" cy="413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10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806450" y="680525"/>
            <a:ext cx="9942415" cy="790505"/>
          </a:xfrm>
        </p:spPr>
        <p:txBody>
          <a:bodyPr/>
          <a:lstStyle/>
          <a:p>
            <a:r>
              <a:rPr lang="sv-SE" sz="3400" dirty="0" smtClean="0"/>
              <a:t>Omfattning i Europa/Lunds Universitet</a:t>
            </a:r>
            <a:endParaRPr lang="sv-SE" sz="34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6450" y="2043404"/>
            <a:ext cx="9719660" cy="3927813"/>
          </a:xfrm>
        </p:spPr>
        <p:txBody>
          <a:bodyPr/>
          <a:lstStyle/>
          <a:p>
            <a:r>
              <a:rPr lang="en-US" sz="2400" dirty="0" smtClean="0"/>
              <a:t>9 </a:t>
            </a:r>
            <a:r>
              <a:rPr lang="en-US" sz="2400" dirty="0" err="1" smtClean="0"/>
              <a:t>Länder</a:t>
            </a:r>
            <a:r>
              <a:rPr lang="en-US" sz="2400" dirty="0" smtClean="0"/>
              <a:t> </a:t>
            </a:r>
            <a:r>
              <a:rPr lang="en-US" sz="2400" dirty="0"/>
              <a:t>Europe </a:t>
            </a:r>
            <a:r>
              <a:rPr lang="en-US" sz="2400" dirty="0" err="1" smtClean="0"/>
              <a:t>använder</a:t>
            </a:r>
            <a:r>
              <a:rPr lang="en-US" sz="2400" dirty="0" smtClean="0"/>
              <a:t> </a:t>
            </a:r>
            <a:r>
              <a:rPr lang="en-US" sz="2400" dirty="0"/>
              <a:t>SI-PASS</a:t>
            </a:r>
          </a:p>
          <a:p>
            <a:r>
              <a:rPr lang="en-US" sz="2400" dirty="0" smtClean="0"/>
              <a:t>8,500 SI/PASS/PAL-</a:t>
            </a:r>
            <a:r>
              <a:rPr lang="en-US" sz="2400" dirty="0" err="1" smtClean="0"/>
              <a:t>ledare</a:t>
            </a:r>
            <a:r>
              <a:rPr lang="en-US" sz="2400" dirty="0" smtClean="0"/>
              <a:t> </a:t>
            </a:r>
            <a:r>
              <a:rPr lang="en-US" sz="2400" dirty="0" err="1" smtClean="0"/>
              <a:t>utbildas</a:t>
            </a:r>
            <a:r>
              <a:rPr lang="en-US" sz="2400" dirty="0" smtClean="0"/>
              <a:t> </a:t>
            </a:r>
            <a:r>
              <a:rPr lang="en-US" sz="2400" dirty="0" err="1" smtClean="0"/>
              <a:t>varje</a:t>
            </a:r>
            <a:r>
              <a:rPr lang="en-US" sz="2400" dirty="0" smtClean="0"/>
              <a:t>  </a:t>
            </a:r>
            <a:r>
              <a:rPr lang="en-US" sz="2400" dirty="0" err="1" smtClean="0"/>
              <a:t>år</a:t>
            </a:r>
            <a:endParaRPr lang="en-US" sz="2400" dirty="0" smtClean="0"/>
          </a:p>
          <a:p>
            <a:r>
              <a:rPr lang="en-US" sz="2400" dirty="0" smtClean="0"/>
              <a:t>Ca1.600 </a:t>
            </a:r>
            <a:r>
              <a:rPr lang="en-US" sz="2400" dirty="0" err="1" smtClean="0"/>
              <a:t>kurser</a:t>
            </a:r>
            <a:r>
              <a:rPr lang="en-US" sz="2400" dirty="0" smtClean="0"/>
              <a:t> </a:t>
            </a:r>
            <a:r>
              <a:rPr lang="en-US" sz="2400" dirty="0" err="1" smtClean="0"/>
              <a:t>har</a:t>
            </a:r>
            <a:r>
              <a:rPr lang="en-US" sz="2400" dirty="0" smtClean="0"/>
              <a:t> SI </a:t>
            </a:r>
            <a:r>
              <a:rPr lang="en-US" sz="2400" dirty="0" err="1" smtClean="0"/>
              <a:t>varje</a:t>
            </a:r>
            <a:r>
              <a:rPr lang="en-US" sz="2400" dirty="0" smtClean="0"/>
              <a:t> </a:t>
            </a:r>
            <a:r>
              <a:rPr lang="en-US" sz="2400" dirty="0" err="1" smtClean="0"/>
              <a:t>år</a:t>
            </a:r>
            <a:endParaRPr lang="en-US" sz="2400" dirty="0"/>
          </a:p>
          <a:p>
            <a:r>
              <a:rPr lang="en-US" sz="2400" dirty="0" smtClean="0"/>
              <a:t>Ca </a:t>
            </a:r>
            <a:r>
              <a:rPr lang="en-US" sz="2400" dirty="0" smtClean="0"/>
              <a:t>150.000  </a:t>
            </a:r>
            <a:r>
              <a:rPr lang="en-US" sz="2400" dirty="0" err="1" smtClean="0"/>
              <a:t>studenter</a:t>
            </a:r>
            <a:r>
              <a:rPr lang="en-US" sz="2400" dirty="0" smtClean="0"/>
              <a:t> </a:t>
            </a:r>
            <a:r>
              <a:rPr lang="en-US" sz="2400" dirty="0" err="1" smtClean="0"/>
              <a:t>har</a:t>
            </a:r>
            <a:r>
              <a:rPr lang="en-US" sz="2400" dirty="0" smtClean="0"/>
              <a:t> </a:t>
            </a:r>
            <a:r>
              <a:rPr lang="en-US" sz="2400" dirty="0" err="1" smtClean="0"/>
              <a:t>tillgång</a:t>
            </a:r>
            <a:r>
              <a:rPr lang="en-US" sz="2400" dirty="0" smtClean="0"/>
              <a:t> till SI-PASS </a:t>
            </a:r>
            <a:r>
              <a:rPr lang="en-US" sz="2400" dirty="0" err="1" smtClean="0"/>
              <a:t>varje</a:t>
            </a:r>
            <a:r>
              <a:rPr lang="en-US" sz="2400" dirty="0" smtClean="0"/>
              <a:t> </a:t>
            </a:r>
            <a:r>
              <a:rPr lang="en-US" sz="2400" dirty="0" err="1" smtClean="0"/>
              <a:t>år</a:t>
            </a:r>
            <a:endParaRPr lang="en-US" sz="2400" dirty="0"/>
          </a:p>
          <a:p>
            <a:r>
              <a:rPr lang="en-US" sz="2400" dirty="0" smtClean="0"/>
              <a:t>Ca </a:t>
            </a:r>
            <a:r>
              <a:rPr lang="en-US" sz="2400" dirty="0" smtClean="0"/>
              <a:t>90.000 </a:t>
            </a:r>
            <a:r>
              <a:rPr lang="en-US" sz="2400" dirty="0" err="1" smtClean="0"/>
              <a:t>deltar</a:t>
            </a:r>
            <a:r>
              <a:rPr lang="en-US" sz="2400" dirty="0" smtClean="0"/>
              <a:t> </a:t>
            </a:r>
            <a:r>
              <a:rPr lang="en-US" sz="2400" dirty="0" err="1" smtClean="0"/>
              <a:t>på</a:t>
            </a:r>
            <a:r>
              <a:rPr lang="en-US" sz="2400" dirty="0" smtClean="0"/>
              <a:t> SI </a:t>
            </a:r>
            <a:r>
              <a:rPr lang="en-US" sz="2400" dirty="0" err="1" smtClean="0"/>
              <a:t>varje</a:t>
            </a:r>
            <a:r>
              <a:rPr lang="en-US" sz="2400" dirty="0" smtClean="0"/>
              <a:t> </a:t>
            </a:r>
            <a:r>
              <a:rPr lang="en-US" sz="2400" dirty="0" err="1" smtClean="0"/>
              <a:t>år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Vid LUNDS UNIVERSITET</a:t>
            </a:r>
            <a:endParaRPr lang="en-US" sz="2400" dirty="0"/>
          </a:p>
          <a:p>
            <a:r>
              <a:rPr lang="en-US" sz="2400" dirty="0" smtClean="0"/>
              <a:t>400 SI-PASS </a:t>
            </a:r>
            <a:r>
              <a:rPr lang="en-US" sz="2400" dirty="0" err="1" smtClean="0"/>
              <a:t>ledare</a:t>
            </a:r>
            <a:r>
              <a:rPr lang="en-US" sz="2400" dirty="0" smtClean="0"/>
              <a:t> </a:t>
            </a:r>
            <a:r>
              <a:rPr lang="en-US" sz="2400" dirty="0" err="1" smtClean="0"/>
              <a:t>varje</a:t>
            </a:r>
            <a:r>
              <a:rPr lang="en-US" sz="2400" dirty="0" smtClean="0"/>
              <a:t> </a:t>
            </a:r>
            <a:r>
              <a:rPr lang="en-US" sz="2400" dirty="0" err="1" smtClean="0"/>
              <a:t>år</a:t>
            </a:r>
            <a:endParaRPr lang="en-US" sz="2400" dirty="0" smtClean="0"/>
          </a:p>
          <a:p>
            <a:r>
              <a:rPr lang="en-US" sz="2400" dirty="0" smtClean="0"/>
              <a:t>Ca 8000 </a:t>
            </a:r>
            <a:r>
              <a:rPr lang="en-US" sz="2400" dirty="0" err="1" smtClean="0"/>
              <a:t>studenter</a:t>
            </a:r>
            <a:r>
              <a:rPr lang="en-US" sz="2400" dirty="0" smtClean="0"/>
              <a:t> </a:t>
            </a:r>
            <a:r>
              <a:rPr lang="en-US" sz="2400" dirty="0" err="1" smtClean="0"/>
              <a:t>deltar</a:t>
            </a:r>
            <a:r>
              <a:rPr lang="en-US" sz="2400" dirty="0" smtClean="0"/>
              <a:t> </a:t>
            </a:r>
            <a:r>
              <a:rPr lang="en-US" sz="2400" dirty="0" err="1" smtClean="0"/>
              <a:t>varje</a:t>
            </a:r>
            <a:r>
              <a:rPr lang="en-US" sz="2400" dirty="0" smtClean="0"/>
              <a:t> </a:t>
            </a:r>
            <a:r>
              <a:rPr lang="en-US" sz="2400" dirty="0" err="1" smtClean="0"/>
              <a:t>år</a:t>
            </a:r>
            <a:endParaRPr lang="en-US" sz="2400" dirty="0"/>
          </a:p>
          <a:p>
            <a:pPr marL="0" indent="0" algn="ctr">
              <a:buNone/>
              <a:defRPr/>
            </a:pPr>
            <a:endParaRPr lang="sv-SE" alt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endParaRPr lang="sv-SE" alt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sv-SE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sv-SE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4" name="Rak koppling 3"/>
          <p:cNvCxnSpPr/>
          <p:nvPr/>
        </p:nvCxnSpPr>
        <p:spPr>
          <a:xfrm flipV="1">
            <a:off x="806450" y="1654736"/>
            <a:ext cx="9620165" cy="413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0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806450" y="994859"/>
            <a:ext cx="9575223" cy="790505"/>
          </a:xfrm>
        </p:spPr>
        <p:txBody>
          <a:bodyPr/>
          <a:lstStyle/>
          <a:p>
            <a:r>
              <a:rPr lang="sv-SE" dirty="0" smtClean="0"/>
              <a:t>Varför </a:t>
            </a:r>
            <a:r>
              <a:rPr lang="sv-SE" dirty="0" smtClean="0"/>
              <a:t>får man då ut av att involvera </a:t>
            </a:r>
            <a:r>
              <a:rPr lang="sv-SE" dirty="0" smtClean="0"/>
              <a:t>studenterna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6450" y="2150049"/>
            <a:ext cx="9719660" cy="3998824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sv-SE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Färre avbrott</a:t>
            </a:r>
          </a:p>
          <a:p>
            <a:pPr marL="0" indent="0" algn="ctr">
              <a:buNone/>
              <a:defRPr/>
            </a:pPr>
            <a:r>
              <a:rPr lang="sv-SE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Ökade prestationer</a:t>
            </a:r>
          </a:p>
          <a:p>
            <a:pPr marL="0" indent="0" algn="ctr">
              <a:buNone/>
              <a:defRPr/>
            </a:pPr>
            <a:r>
              <a:rPr lang="sv-SE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Fördjupad inlärning</a:t>
            </a:r>
          </a:p>
          <a:p>
            <a:pPr marL="0" indent="0" algn="ctr">
              <a:buNone/>
              <a:defRPr/>
            </a:pPr>
            <a:r>
              <a:rPr lang="sv-SE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Större ansvar för sina egen inlärning</a:t>
            </a:r>
          </a:p>
          <a:p>
            <a:pPr marL="0" indent="0" algn="ctr">
              <a:buNone/>
              <a:defRPr/>
            </a:pPr>
            <a:r>
              <a:rPr lang="sv-SE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Bidrar med studentens perspektiv i utbildningen</a:t>
            </a:r>
          </a:p>
          <a:p>
            <a:pPr marL="0" indent="0" algn="ctr">
              <a:buNone/>
              <a:defRPr/>
            </a:pPr>
            <a:r>
              <a:rPr lang="sv-SE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Utvecklar Soft-</a:t>
            </a:r>
            <a:r>
              <a:rPr lang="sv-SE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endParaRPr lang="sv-SE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r>
              <a:rPr lang="sv-SE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Bättre förberedd för en framtida arbetsmarknad</a:t>
            </a:r>
          </a:p>
        </p:txBody>
      </p:sp>
      <p:cxnSp>
        <p:nvCxnSpPr>
          <p:cNvPr id="4" name="Rak koppling 3"/>
          <p:cNvCxnSpPr/>
          <p:nvPr/>
        </p:nvCxnSpPr>
        <p:spPr>
          <a:xfrm flipV="1">
            <a:off x="806450" y="1790585"/>
            <a:ext cx="9620165" cy="413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11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6450" y="256555"/>
            <a:ext cx="2989399" cy="1139825"/>
          </a:xfrm>
        </p:spPr>
        <p:txBody>
          <a:bodyPr/>
          <a:lstStyle/>
          <a:p>
            <a:r>
              <a:rPr lang="sv-SE"/>
              <a:t>Vad är SI?</a:t>
            </a:r>
          </a:p>
        </p:txBody>
      </p:sp>
      <p:sp>
        <p:nvSpPr>
          <p:cNvPr id="6" name="Kommentar i oval 5"/>
          <p:cNvSpPr/>
          <p:nvPr/>
        </p:nvSpPr>
        <p:spPr>
          <a:xfrm>
            <a:off x="7893699" y="256555"/>
            <a:ext cx="2519265" cy="1027112"/>
          </a:xfrm>
          <a:prstGeom prst="wedgeEllipseCallout">
            <a:avLst>
              <a:gd name="adj1" fmla="val -29722"/>
              <a:gd name="adj2" fmla="val 9311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/>
              <a:t>Program för aktivt lärande!</a:t>
            </a:r>
          </a:p>
        </p:txBody>
      </p:sp>
      <p:sp>
        <p:nvSpPr>
          <p:cNvPr id="7" name="Bildtext och tankebubbla 6"/>
          <p:cNvSpPr/>
          <p:nvPr/>
        </p:nvSpPr>
        <p:spPr>
          <a:xfrm rot="20037223">
            <a:off x="920218" y="2164703"/>
            <a:ext cx="2761862" cy="1156996"/>
          </a:xfrm>
          <a:prstGeom prst="cloudCallout">
            <a:avLst>
              <a:gd name="adj1" fmla="val -24097"/>
              <a:gd name="adj2" fmla="val 78440"/>
            </a:avLst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/>
              <a:t>Komplement till ordinarie undervisning</a:t>
            </a:r>
          </a:p>
        </p:txBody>
      </p:sp>
      <p:sp>
        <p:nvSpPr>
          <p:cNvPr id="8" name="Rundad rektangulär bildtext 7"/>
          <p:cNvSpPr/>
          <p:nvPr/>
        </p:nvSpPr>
        <p:spPr>
          <a:xfrm rot="1030773">
            <a:off x="10002416" y="1912776"/>
            <a:ext cx="1698171" cy="684029"/>
          </a:xfrm>
          <a:prstGeom prst="wedgeRoundRectCallout">
            <a:avLst>
              <a:gd name="adj1" fmla="val 1238"/>
              <a:gd name="adj2" fmla="val 108332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/>
              <a:t>Knyts till en kurs</a:t>
            </a:r>
          </a:p>
        </p:txBody>
      </p:sp>
      <p:sp>
        <p:nvSpPr>
          <p:cNvPr id="9" name="Kommentar i oval 8"/>
          <p:cNvSpPr/>
          <p:nvPr/>
        </p:nvSpPr>
        <p:spPr>
          <a:xfrm rot="757792">
            <a:off x="4398065" y="579697"/>
            <a:ext cx="2593691" cy="1062559"/>
          </a:xfrm>
          <a:prstGeom prst="wedgeEllipseCallout">
            <a:avLst>
              <a:gd name="adj1" fmla="val -32874"/>
              <a:gd name="adj2" fmla="val 73785"/>
            </a:avLst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/>
              <a:t>Bildande av studentgrupper</a:t>
            </a:r>
          </a:p>
        </p:txBody>
      </p:sp>
      <p:sp>
        <p:nvSpPr>
          <p:cNvPr id="10" name="Rundad rektangulär bildtext 9"/>
          <p:cNvSpPr/>
          <p:nvPr/>
        </p:nvSpPr>
        <p:spPr>
          <a:xfrm rot="20270144">
            <a:off x="4254759" y="2254791"/>
            <a:ext cx="2071396" cy="976820"/>
          </a:xfrm>
          <a:prstGeom prst="wedgeRoundRectCallout">
            <a:avLst>
              <a:gd name="adj1" fmla="val -14276"/>
              <a:gd name="adj2" fmla="val 87144"/>
              <a:gd name="adj3" fmla="val 16667"/>
            </a:avLst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/>
              <a:t>Leds av en ”äldre” student: SI-ledaren</a:t>
            </a:r>
          </a:p>
        </p:txBody>
      </p:sp>
      <p:sp>
        <p:nvSpPr>
          <p:cNvPr id="11" name="Bildtext och tankebubbla 10"/>
          <p:cNvSpPr/>
          <p:nvPr/>
        </p:nvSpPr>
        <p:spPr>
          <a:xfrm rot="791254">
            <a:off x="7146869" y="2097306"/>
            <a:ext cx="2693000" cy="1331462"/>
          </a:xfrm>
          <a:prstGeom prst="cloudCallout">
            <a:avLst>
              <a:gd name="adj1" fmla="val 50444"/>
              <a:gd name="adj2" fmla="val 80720"/>
            </a:avLst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/>
              <a:t>Processar kursmaterialet</a:t>
            </a:r>
          </a:p>
        </p:txBody>
      </p:sp>
      <p:sp>
        <p:nvSpPr>
          <p:cNvPr id="12" name="Rundad rektangulär bildtext 11"/>
          <p:cNvSpPr/>
          <p:nvPr/>
        </p:nvSpPr>
        <p:spPr>
          <a:xfrm rot="1163074">
            <a:off x="2636842" y="3667133"/>
            <a:ext cx="2557598" cy="988913"/>
          </a:xfrm>
          <a:prstGeom prst="wedgeRoundRectCallout">
            <a:avLst>
              <a:gd name="adj1" fmla="val -69"/>
              <a:gd name="adj2" fmla="val 6666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/>
              <a:t>Deltagarna bestämmer agendan för mötet</a:t>
            </a:r>
          </a:p>
        </p:txBody>
      </p:sp>
      <p:sp>
        <p:nvSpPr>
          <p:cNvPr id="13" name="Bildtext och tankebubbla 12"/>
          <p:cNvSpPr/>
          <p:nvPr/>
        </p:nvSpPr>
        <p:spPr>
          <a:xfrm>
            <a:off x="5545510" y="3489866"/>
            <a:ext cx="2500604" cy="1097798"/>
          </a:xfrm>
          <a:prstGeom prst="cloudCallout">
            <a:avLst>
              <a:gd name="adj1" fmla="val -29042"/>
              <a:gd name="adj2" fmla="val 93098"/>
            </a:avLst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/>
              <a:t>Samverkans-inlärning</a:t>
            </a:r>
          </a:p>
        </p:txBody>
      </p:sp>
      <p:sp>
        <p:nvSpPr>
          <p:cNvPr id="14" name="Kommentar i oval 13"/>
          <p:cNvSpPr/>
          <p:nvPr/>
        </p:nvSpPr>
        <p:spPr>
          <a:xfrm rot="20452519">
            <a:off x="9939278" y="3486568"/>
            <a:ext cx="1758399" cy="1104395"/>
          </a:xfrm>
          <a:prstGeom prst="wedgeEllipseCallout">
            <a:avLst>
              <a:gd name="adj1" fmla="val -26315"/>
              <a:gd name="adj2" fmla="val 77357"/>
            </a:avLst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/>
              <a:t>Veckovisa möten</a:t>
            </a:r>
          </a:p>
        </p:txBody>
      </p:sp>
      <p:sp>
        <p:nvSpPr>
          <p:cNvPr id="15" name="Bildtext och tankebubbla 14"/>
          <p:cNvSpPr/>
          <p:nvPr/>
        </p:nvSpPr>
        <p:spPr>
          <a:xfrm rot="21049136">
            <a:off x="6679020" y="4769664"/>
            <a:ext cx="3480150" cy="1286467"/>
          </a:xfrm>
          <a:prstGeom prst="cloudCallout">
            <a:avLst>
              <a:gd name="adj1" fmla="val 59064"/>
              <a:gd name="adj2" fmla="val 71188"/>
            </a:avLst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/>
              <a:t>Väletablerad internationell modell</a:t>
            </a:r>
          </a:p>
        </p:txBody>
      </p:sp>
      <p:sp>
        <p:nvSpPr>
          <p:cNvPr id="16" name="Kommentar i oval 15"/>
          <p:cNvSpPr/>
          <p:nvPr/>
        </p:nvSpPr>
        <p:spPr>
          <a:xfrm rot="454152">
            <a:off x="744297" y="4740854"/>
            <a:ext cx="3094585" cy="1386903"/>
          </a:xfrm>
          <a:prstGeom prst="wedgeEllipseCallout">
            <a:avLst>
              <a:gd name="adj1" fmla="val 71337"/>
              <a:gd name="adj2" fmla="val 34244"/>
            </a:avLst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/>
              <a:t>SI-ledarna utbildas och handleds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530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749"/>
    </mc:Choice>
    <mc:Fallback xmlns="">
      <p:transition spd="slow" advTm="477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795596" y="731928"/>
            <a:ext cx="9575223" cy="718931"/>
          </a:xfrm>
        </p:spPr>
        <p:txBody>
          <a:bodyPr/>
          <a:lstStyle/>
          <a:p>
            <a:pPr algn="ctr"/>
            <a:r>
              <a:rPr lang="sv-SE"/>
              <a:t>Fyra aktörer</a:t>
            </a:r>
          </a:p>
        </p:txBody>
      </p:sp>
      <p:sp>
        <p:nvSpPr>
          <p:cNvPr id="5" name="Flödesschema: Alternativ process 25"/>
          <p:cNvSpPr>
            <a:spLocks noChangeArrowheads="1"/>
          </p:cNvSpPr>
          <p:nvPr/>
        </p:nvSpPr>
        <p:spPr bwMode="auto">
          <a:xfrm>
            <a:off x="4706996" y="2049477"/>
            <a:ext cx="1650942" cy="659246"/>
          </a:xfrm>
          <a:prstGeom prst="flowChartAlternateProcess">
            <a:avLst/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2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Lärare</a:t>
            </a:r>
            <a:endParaRPr kumimoji="0" lang="sv-SE" altLang="sv-SE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Vänster-höger-pil 8"/>
          <p:cNvSpPr/>
          <p:nvPr/>
        </p:nvSpPr>
        <p:spPr>
          <a:xfrm rot="18955723">
            <a:off x="4252784" y="3002165"/>
            <a:ext cx="819785" cy="233045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10" name="Vänster-höger-pil 9"/>
          <p:cNvSpPr/>
          <p:nvPr/>
        </p:nvSpPr>
        <p:spPr>
          <a:xfrm rot="2697739">
            <a:off x="6062562" y="2976259"/>
            <a:ext cx="819785" cy="233045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11" name="Vänster-höger-pil 10"/>
          <p:cNvSpPr/>
          <p:nvPr/>
        </p:nvSpPr>
        <p:spPr>
          <a:xfrm rot="16200000">
            <a:off x="4659180" y="3631522"/>
            <a:ext cx="1878348" cy="251560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12" name="Vänster-höger-pil 11"/>
          <p:cNvSpPr/>
          <p:nvPr/>
        </p:nvSpPr>
        <p:spPr>
          <a:xfrm>
            <a:off x="4774782" y="3689365"/>
            <a:ext cx="1616852" cy="233045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13" name="Vänster-höger-pil 12"/>
          <p:cNvSpPr/>
          <p:nvPr/>
        </p:nvSpPr>
        <p:spPr>
          <a:xfrm rot="2697739">
            <a:off x="4347916" y="4358077"/>
            <a:ext cx="758190" cy="233045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52400" y="152400"/>
            <a:ext cx="12171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52400" y="609600"/>
            <a:ext cx="12171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sv-SE" altLang="sv-S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sv-SE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152400" y="1066800"/>
            <a:ext cx="121713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8" name="Flödesschema: Alternativ process 25"/>
          <p:cNvSpPr>
            <a:spLocks noChangeArrowheads="1"/>
          </p:cNvSpPr>
          <p:nvPr/>
        </p:nvSpPr>
        <p:spPr bwMode="auto">
          <a:xfrm>
            <a:off x="4757737" y="4808454"/>
            <a:ext cx="1650942" cy="659246"/>
          </a:xfrm>
          <a:prstGeom prst="flowChartAlternateProcess">
            <a:avLst/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2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Studenter</a:t>
            </a:r>
            <a:endParaRPr kumimoji="0" lang="sv-SE" altLang="sv-SE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Flödesschema: Alternativ process 25"/>
          <p:cNvSpPr>
            <a:spLocks noChangeArrowheads="1"/>
          </p:cNvSpPr>
          <p:nvPr/>
        </p:nvSpPr>
        <p:spPr bwMode="auto">
          <a:xfrm>
            <a:off x="2994141" y="3473966"/>
            <a:ext cx="1650942" cy="659246"/>
          </a:xfrm>
          <a:prstGeom prst="flowChartAlternateProcess">
            <a:avLst/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2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SI-ledare</a:t>
            </a:r>
            <a:endParaRPr kumimoji="0" lang="sv-SE" altLang="sv-SE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Flödesschema: Alternativ process 25"/>
          <p:cNvSpPr>
            <a:spLocks noChangeArrowheads="1"/>
          </p:cNvSpPr>
          <p:nvPr/>
        </p:nvSpPr>
        <p:spPr bwMode="auto">
          <a:xfrm>
            <a:off x="6508461" y="3473966"/>
            <a:ext cx="1809468" cy="659246"/>
          </a:xfrm>
          <a:prstGeom prst="flowChartAlternateProcess">
            <a:avLst/>
          </a:prstGeom>
          <a:solidFill>
            <a:srgbClr val="5B9BD5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2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Handledare</a:t>
            </a:r>
            <a:endParaRPr kumimoji="0" lang="sv-SE" altLang="sv-SE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051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94"/>
    </mc:Choice>
    <mc:Fallback xmlns="">
      <p:transition spd="slow" advTm="253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8" grpId="0" animBg="1"/>
      <p:bldP spid="19" grpId="0" animBg="1"/>
      <p:bldP spid="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6450" y="256556"/>
            <a:ext cx="6527411" cy="881780"/>
          </a:xfrm>
        </p:spPr>
        <p:txBody>
          <a:bodyPr/>
          <a:lstStyle/>
          <a:p>
            <a:r>
              <a:rPr lang="sv-SE"/>
              <a:t>Varför har vi SI?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3958805" y="2687660"/>
            <a:ext cx="33776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>
                <a:solidFill>
                  <a:schemeClr val="tx2"/>
                </a:solidFill>
              </a:rPr>
              <a:t>Förbättra studenternas studieresultat!</a:t>
            </a:r>
          </a:p>
        </p:txBody>
      </p:sp>
      <p:sp>
        <p:nvSpPr>
          <p:cNvPr id="4" name="textruta 3"/>
          <p:cNvSpPr txBox="1"/>
          <p:nvPr/>
        </p:nvSpPr>
        <p:spPr>
          <a:xfrm rot="20111139">
            <a:off x="1261640" y="1624954"/>
            <a:ext cx="33776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>
                <a:solidFill>
                  <a:schemeClr val="tx2"/>
                </a:solidFill>
                <a:latin typeface="Adobe Garamond Pro" panose="02020502060506020403" pitchFamily="18" charset="0"/>
              </a:rPr>
              <a:t>Motverka studieavbrott</a:t>
            </a:r>
          </a:p>
        </p:txBody>
      </p:sp>
      <p:sp>
        <p:nvSpPr>
          <p:cNvPr id="5" name="textruta 4"/>
          <p:cNvSpPr txBox="1"/>
          <p:nvPr/>
        </p:nvSpPr>
        <p:spPr>
          <a:xfrm rot="1764465">
            <a:off x="8408975" y="1667003"/>
            <a:ext cx="3377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Låta studenter se varandra som </a:t>
            </a:r>
            <a:r>
              <a:rPr lang="sv-SE" sz="200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lärresurser</a:t>
            </a:r>
            <a:endParaRPr lang="sv-SE" sz="20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4683604" y="1625831"/>
            <a:ext cx="3377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i="1">
                <a:solidFill>
                  <a:schemeClr val="tx2"/>
                </a:solidFill>
              </a:rPr>
              <a:t>Överbrygga skillnader mellan gymnasie- och högskolestudier</a:t>
            </a:r>
          </a:p>
        </p:txBody>
      </p:sp>
      <p:sp>
        <p:nvSpPr>
          <p:cNvPr id="7" name="textruta 6"/>
          <p:cNvSpPr txBox="1"/>
          <p:nvPr/>
        </p:nvSpPr>
        <p:spPr>
          <a:xfrm rot="383303">
            <a:off x="7759958" y="3179552"/>
            <a:ext cx="3377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>
                <a:solidFill>
                  <a:schemeClr val="tx2"/>
                </a:solidFill>
                <a:latin typeface="Kristen ITC" panose="03050502040202030202" pitchFamily="66" charset="0"/>
              </a:rPr>
              <a:t>Träna studenterna i kritiskt tänkande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2485281" y="4715619"/>
            <a:ext cx="2703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>
                <a:solidFill>
                  <a:schemeClr val="tx2"/>
                </a:solidFill>
              </a:rPr>
              <a:t>Förbättra studenternas studiestrategier</a:t>
            </a:r>
          </a:p>
        </p:txBody>
      </p:sp>
      <p:sp>
        <p:nvSpPr>
          <p:cNvPr id="9" name="textruta 8"/>
          <p:cNvSpPr txBox="1"/>
          <p:nvPr/>
        </p:nvSpPr>
        <p:spPr>
          <a:xfrm rot="19940991">
            <a:off x="421693" y="3608766"/>
            <a:ext cx="35079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>
                <a:solidFill>
                  <a:schemeClr val="tx2"/>
                </a:solidFill>
              </a:rPr>
              <a:t>SKAPA ETT NÄTVERK AV STUDIEKAMRATER</a:t>
            </a:r>
          </a:p>
        </p:txBody>
      </p:sp>
      <p:sp>
        <p:nvSpPr>
          <p:cNvPr id="10" name="textruta 9"/>
          <p:cNvSpPr txBox="1"/>
          <p:nvPr/>
        </p:nvSpPr>
        <p:spPr>
          <a:xfrm rot="20933274">
            <a:off x="8061285" y="4252503"/>
            <a:ext cx="29111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>
                <a:solidFill>
                  <a:schemeClr val="tx2"/>
                </a:solidFill>
                <a:latin typeface="Adobe Garamond Pro" panose="02020502060506020403" pitchFamily="18" charset="0"/>
                <a:cs typeface="Arial" panose="020B0604020202020204" pitchFamily="34" charset="0"/>
              </a:rPr>
              <a:t>Få studenter att bli vana att dela med sig av tankar och synpunkter</a:t>
            </a:r>
          </a:p>
        </p:txBody>
      </p:sp>
      <p:sp>
        <p:nvSpPr>
          <p:cNvPr id="11" name="textruta 10"/>
          <p:cNvSpPr txBox="1"/>
          <p:nvPr/>
        </p:nvSpPr>
        <p:spPr>
          <a:xfrm rot="21096562">
            <a:off x="4274426" y="5067743"/>
            <a:ext cx="4395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>
                <a:solidFill>
                  <a:schemeClr val="tx2"/>
                </a:solidFill>
                <a:latin typeface="Comic Sans MS" panose="030F0702030302020204" pitchFamily="66" charset="0"/>
              </a:rPr>
              <a:t>Träna studenter att argumentera för och motivera deras idéer!</a:t>
            </a:r>
          </a:p>
        </p:txBody>
      </p:sp>
      <p:pic>
        <p:nvPicPr>
          <p:cNvPr id="12" name="Ljud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45863" y="601345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069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655"/>
    </mc:Choice>
    <mc:Fallback xmlns="">
      <p:transition spd="slow" advTm="446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806450" y="692331"/>
            <a:ext cx="9866313" cy="826761"/>
          </a:xfrm>
        </p:spPr>
        <p:txBody>
          <a:bodyPr/>
          <a:lstStyle/>
          <a:p>
            <a:pPr algn="ctr"/>
            <a:r>
              <a:rPr lang="sv-SE" sz="4800"/>
              <a:t>SI-passet</a:t>
            </a:r>
            <a:r>
              <a:rPr lang="sv-SE" sz="3600"/>
              <a:t/>
            </a:r>
            <a:br>
              <a:rPr lang="sv-SE" sz="3600"/>
            </a:br>
            <a:r>
              <a:rPr lang="sv-SE" sz="2800"/>
              <a:t>Kärnan i SI-programmet / SI-ledarens domän</a:t>
            </a:r>
          </a:p>
        </p:txBody>
      </p:sp>
      <p:grpSp>
        <p:nvGrpSpPr>
          <p:cNvPr id="6" name="Arbetsyta 5"/>
          <p:cNvGrpSpPr/>
          <p:nvPr/>
        </p:nvGrpSpPr>
        <p:grpSpPr>
          <a:xfrm>
            <a:off x="270108" y="1972404"/>
            <a:ext cx="10122105" cy="4389012"/>
            <a:chOff x="0" y="-56817"/>
            <a:chExt cx="3691577" cy="3296506"/>
          </a:xfrm>
        </p:grpSpPr>
        <p:sp>
          <p:nvSpPr>
            <p:cNvPr id="7" name="Rektangel 6"/>
            <p:cNvSpPr/>
            <p:nvPr/>
          </p:nvSpPr>
          <p:spPr>
            <a:xfrm>
              <a:off x="0" y="0"/>
              <a:ext cx="3416935" cy="3200400"/>
            </a:xfrm>
            <a:prstGeom prst="rect">
              <a:avLst/>
            </a:prstGeom>
          </p:spPr>
        </p:sp>
        <p:sp>
          <p:nvSpPr>
            <p:cNvPr id="8" name="Flödesschema: Koppling 7"/>
            <p:cNvSpPr/>
            <p:nvPr/>
          </p:nvSpPr>
          <p:spPr>
            <a:xfrm>
              <a:off x="310202" y="-56817"/>
              <a:ext cx="3381375" cy="3296506"/>
            </a:xfrm>
            <a:prstGeom prst="flowChartConnector">
              <a:avLst/>
            </a:prstGeom>
            <a:solidFill>
              <a:schemeClr val="bg1"/>
            </a:solidFill>
            <a:ln>
              <a:gradFill flip="none" rotWithShape="1">
                <a:gsLst>
                  <a:gs pos="0">
                    <a:schemeClr val="accent1">
                      <a:lumMod val="89000"/>
                    </a:schemeClr>
                  </a:gs>
                  <a:gs pos="23000">
                    <a:schemeClr val="accent1">
                      <a:lumMod val="89000"/>
                    </a:schemeClr>
                  </a:gs>
                  <a:gs pos="69000">
                    <a:schemeClr val="accent1">
                      <a:lumMod val="75000"/>
                    </a:schemeClr>
                  </a:gs>
                  <a:gs pos="97000">
                    <a:schemeClr val="accent1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sv-SE" sz="14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sv-SE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3643313" y="2095500"/>
            <a:ext cx="12171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3643313" y="5753100"/>
            <a:ext cx="12171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7" name="Moln 16"/>
          <p:cNvSpPr/>
          <p:nvPr/>
        </p:nvSpPr>
        <p:spPr>
          <a:xfrm>
            <a:off x="5848532" y="2169931"/>
            <a:ext cx="2211548" cy="125947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err="1"/>
              <a:t>Faciliteras</a:t>
            </a:r>
            <a:r>
              <a:rPr lang="sv-SE" sz="2000"/>
              <a:t> av SI-ledaren</a:t>
            </a:r>
          </a:p>
        </p:txBody>
      </p:sp>
      <p:sp>
        <p:nvSpPr>
          <p:cNvPr id="18" name="Moln 17"/>
          <p:cNvSpPr/>
          <p:nvPr/>
        </p:nvSpPr>
        <p:spPr>
          <a:xfrm>
            <a:off x="3180046" y="2156375"/>
            <a:ext cx="2476086" cy="1259018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err="1"/>
              <a:t>Processera</a:t>
            </a:r>
            <a:r>
              <a:rPr lang="sv-SE" sz="2000"/>
              <a:t> svårt material i kursen</a:t>
            </a:r>
          </a:p>
        </p:txBody>
      </p:sp>
      <p:sp>
        <p:nvSpPr>
          <p:cNvPr id="19" name="Moln 18"/>
          <p:cNvSpPr/>
          <p:nvPr/>
        </p:nvSpPr>
        <p:spPr>
          <a:xfrm>
            <a:off x="7388130" y="3167494"/>
            <a:ext cx="2443429" cy="130738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/>
              <a:t>Kollaborativa lärande-aktiviteter</a:t>
            </a:r>
          </a:p>
        </p:txBody>
      </p:sp>
      <p:sp>
        <p:nvSpPr>
          <p:cNvPr id="20" name="Moln 19"/>
          <p:cNvSpPr/>
          <p:nvPr/>
        </p:nvSpPr>
        <p:spPr>
          <a:xfrm>
            <a:off x="4696230" y="3476193"/>
            <a:ext cx="2425959" cy="1543244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/>
              <a:t>Lärande i små grupper</a:t>
            </a:r>
          </a:p>
        </p:txBody>
      </p:sp>
      <p:sp>
        <p:nvSpPr>
          <p:cNvPr id="21" name="Moln 20"/>
          <p:cNvSpPr/>
          <p:nvPr/>
        </p:nvSpPr>
        <p:spPr>
          <a:xfrm>
            <a:off x="6334488" y="4747200"/>
            <a:ext cx="2529594" cy="1330695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/>
              <a:t>Avslappnad och stödjande atmosfär</a:t>
            </a:r>
          </a:p>
        </p:txBody>
      </p:sp>
      <p:sp>
        <p:nvSpPr>
          <p:cNvPr id="22" name="Moln 21"/>
          <p:cNvSpPr/>
          <p:nvPr/>
        </p:nvSpPr>
        <p:spPr>
          <a:xfrm>
            <a:off x="2819100" y="4811506"/>
            <a:ext cx="2206398" cy="1166381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/>
              <a:t>5-15 deltagare</a:t>
            </a:r>
          </a:p>
        </p:txBody>
      </p:sp>
      <p:sp>
        <p:nvSpPr>
          <p:cNvPr id="14" name="Moln 13"/>
          <p:cNvSpPr/>
          <p:nvPr/>
        </p:nvSpPr>
        <p:spPr>
          <a:xfrm>
            <a:off x="1210648" y="3332672"/>
            <a:ext cx="2732527" cy="1545771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/>
              <a:t>Mötesagendan bestäms av deltagarna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035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80"/>
    </mc:Choice>
    <mc:Fallback xmlns="">
      <p:transition spd="slow" advTm="400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40739" y="184548"/>
            <a:ext cx="9825387" cy="642640"/>
          </a:xfrm>
        </p:spPr>
        <p:txBody>
          <a:bodyPr/>
          <a:lstStyle/>
          <a:p>
            <a:r>
              <a:rPr lang="sv-SE"/>
              <a:t>Vilken inverkan har SI på kursen?</a:t>
            </a:r>
          </a:p>
        </p:txBody>
      </p:sp>
      <p:cxnSp>
        <p:nvCxnSpPr>
          <p:cNvPr id="4" name="Rak koppling 3"/>
          <p:cNvCxnSpPr/>
          <p:nvPr/>
        </p:nvCxnSpPr>
        <p:spPr>
          <a:xfrm flipV="1">
            <a:off x="806450" y="827187"/>
            <a:ext cx="9825387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/>
          </p:nvPr>
        </p:nvGraphicFramePr>
        <p:xfrm>
          <a:off x="806449" y="1331243"/>
          <a:ext cx="10031759" cy="4075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15833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/>
          <p:cNvGraphicFramePr>
            <a:graphicFrameLocks noGrp="1"/>
          </p:cNvGraphicFramePr>
          <p:nvPr>
            <p:extLst/>
          </p:nvPr>
        </p:nvGraphicFramePr>
        <p:xfrm>
          <a:off x="1754155" y="2300992"/>
          <a:ext cx="8083879" cy="30556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9809">
                  <a:extLst>
                    <a:ext uri="{9D8B030D-6E8A-4147-A177-3AD203B41FA5}">
                      <a16:colId xmlns:a16="http://schemas.microsoft.com/office/drawing/2014/main" val="3477988145"/>
                    </a:ext>
                  </a:extLst>
                </a:gridCol>
                <a:gridCol w="1191133">
                  <a:extLst>
                    <a:ext uri="{9D8B030D-6E8A-4147-A177-3AD203B41FA5}">
                      <a16:colId xmlns:a16="http://schemas.microsoft.com/office/drawing/2014/main" val="1709394797"/>
                    </a:ext>
                  </a:extLst>
                </a:gridCol>
                <a:gridCol w="1279068">
                  <a:extLst>
                    <a:ext uri="{9D8B030D-6E8A-4147-A177-3AD203B41FA5}">
                      <a16:colId xmlns:a16="http://schemas.microsoft.com/office/drawing/2014/main" val="2581280055"/>
                    </a:ext>
                  </a:extLst>
                </a:gridCol>
                <a:gridCol w="1223108">
                  <a:extLst>
                    <a:ext uri="{9D8B030D-6E8A-4147-A177-3AD203B41FA5}">
                      <a16:colId xmlns:a16="http://schemas.microsoft.com/office/drawing/2014/main" val="47904539"/>
                    </a:ext>
                  </a:extLst>
                </a:gridCol>
                <a:gridCol w="1090761">
                  <a:extLst>
                    <a:ext uri="{9D8B030D-6E8A-4147-A177-3AD203B41FA5}">
                      <a16:colId xmlns:a16="http://schemas.microsoft.com/office/drawing/2014/main" val="1932216709"/>
                    </a:ext>
                  </a:extLst>
                </a:gridCol>
              </a:tblGrid>
              <a:tr h="489267">
                <a:tc rowSpan="2">
                  <a:txBody>
                    <a:bodyPr/>
                    <a:lstStyle/>
                    <a:p>
                      <a:pPr algn="l"/>
                      <a:r>
                        <a:rPr lang="sv-SE" sz="2400" b="1">
                          <a:solidFill>
                            <a:schemeClr val="bg1"/>
                          </a:solidFill>
                        </a:rPr>
                        <a:t>Kurs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6114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sv-SE" sz="2400" b="1">
                          <a:solidFill>
                            <a:schemeClr val="bg1"/>
                          </a:solidFill>
                        </a:rPr>
                        <a:t>SI-närvaro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611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6726730"/>
                  </a:ext>
                </a:extLst>
              </a:tr>
              <a:tr h="513270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b="1">
                          <a:solidFill>
                            <a:schemeClr val="bg1"/>
                          </a:solidFill>
                        </a:rPr>
                        <a:t>Ingen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611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b="1">
                          <a:solidFill>
                            <a:schemeClr val="bg1"/>
                          </a:solidFill>
                        </a:rPr>
                        <a:t>Låg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611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b="1">
                          <a:solidFill>
                            <a:schemeClr val="bg1"/>
                          </a:solidFill>
                        </a:rPr>
                        <a:t>Medel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611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b="1">
                          <a:solidFill>
                            <a:schemeClr val="bg1"/>
                          </a:solidFill>
                        </a:rPr>
                        <a:t>Hög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61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811432"/>
                  </a:ext>
                </a:extLst>
              </a:tr>
              <a:tr h="513270">
                <a:tc>
                  <a:txBody>
                    <a:bodyPr/>
                    <a:lstStyle/>
                    <a:p>
                      <a:pPr algn="l"/>
                      <a:r>
                        <a:rPr lang="sv-SE" sz="2400">
                          <a:solidFill>
                            <a:schemeClr val="tx2"/>
                          </a:solidFill>
                        </a:rPr>
                        <a:t>Historia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>
                          <a:solidFill>
                            <a:schemeClr val="tx2"/>
                          </a:solidFill>
                        </a:rPr>
                        <a:t>39 %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>
                          <a:solidFill>
                            <a:schemeClr val="tx2"/>
                          </a:solidFill>
                        </a:rPr>
                        <a:t>44 %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>
                          <a:solidFill>
                            <a:schemeClr val="tx2"/>
                          </a:solidFill>
                        </a:rPr>
                        <a:t>62 %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>
                          <a:solidFill>
                            <a:schemeClr val="tx2"/>
                          </a:solidFill>
                        </a:rPr>
                        <a:t>76 %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8327354"/>
                  </a:ext>
                </a:extLst>
              </a:tr>
              <a:tr h="513270">
                <a:tc>
                  <a:txBody>
                    <a:bodyPr/>
                    <a:lstStyle/>
                    <a:p>
                      <a:pPr algn="l"/>
                      <a:r>
                        <a:rPr lang="sv-SE" sz="2400">
                          <a:solidFill>
                            <a:schemeClr val="tx2"/>
                          </a:solidFill>
                        </a:rPr>
                        <a:t>Endimensionell analys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>
                          <a:solidFill>
                            <a:schemeClr val="tx2"/>
                          </a:solidFill>
                        </a:rPr>
                        <a:t>23 %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>
                          <a:solidFill>
                            <a:schemeClr val="tx2"/>
                          </a:solidFill>
                        </a:rPr>
                        <a:t>24 %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>
                          <a:solidFill>
                            <a:schemeClr val="tx2"/>
                          </a:solidFill>
                        </a:rPr>
                        <a:t>43 %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>
                          <a:solidFill>
                            <a:schemeClr val="tx2"/>
                          </a:solidFill>
                        </a:rPr>
                        <a:t>60 %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1228960"/>
                  </a:ext>
                </a:extLst>
              </a:tr>
              <a:tr h="513270">
                <a:tc>
                  <a:txBody>
                    <a:bodyPr/>
                    <a:lstStyle/>
                    <a:p>
                      <a:pPr algn="l"/>
                      <a:r>
                        <a:rPr lang="sv-SE" sz="2400">
                          <a:solidFill>
                            <a:schemeClr val="tx2"/>
                          </a:solidFill>
                        </a:rPr>
                        <a:t>Anatomi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>
                          <a:solidFill>
                            <a:schemeClr val="tx2"/>
                          </a:solidFill>
                        </a:rPr>
                        <a:t>25 %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>
                          <a:solidFill>
                            <a:schemeClr val="tx2"/>
                          </a:solidFill>
                        </a:rPr>
                        <a:t>30</a:t>
                      </a:r>
                      <a:r>
                        <a:rPr lang="sv-SE" sz="2400" baseline="0">
                          <a:solidFill>
                            <a:schemeClr val="tx2"/>
                          </a:solidFill>
                        </a:rPr>
                        <a:t> %</a:t>
                      </a:r>
                      <a:endParaRPr lang="sv-SE" sz="24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>
                          <a:solidFill>
                            <a:schemeClr val="tx2"/>
                          </a:solidFill>
                        </a:rPr>
                        <a:t>38 %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>
                          <a:solidFill>
                            <a:schemeClr val="tx2"/>
                          </a:solidFill>
                        </a:rPr>
                        <a:t>53 %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8087606"/>
                  </a:ext>
                </a:extLst>
              </a:tr>
              <a:tr h="513270">
                <a:tc>
                  <a:txBody>
                    <a:bodyPr/>
                    <a:lstStyle/>
                    <a:p>
                      <a:pPr algn="l"/>
                      <a:r>
                        <a:rPr lang="sv-SE" sz="2400">
                          <a:solidFill>
                            <a:schemeClr val="tx2"/>
                          </a:solidFill>
                        </a:rPr>
                        <a:t>Organisk kemi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>
                          <a:solidFill>
                            <a:schemeClr val="tx2"/>
                          </a:solidFill>
                        </a:rPr>
                        <a:t>26 %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>
                          <a:solidFill>
                            <a:schemeClr val="tx2"/>
                          </a:solidFill>
                        </a:rPr>
                        <a:t>42 %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>
                          <a:solidFill>
                            <a:schemeClr val="tx2"/>
                          </a:solidFill>
                        </a:rPr>
                        <a:t>58 %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>
                          <a:solidFill>
                            <a:schemeClr val="tx2"/>
                          </a:solidFill>
                        </a:rPr>
                        <a:t>74 %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7975920"/>
                  </a:ext>
                </a:extLst>
              </a:tr>
            </a:tbl>
          </a:graphicData>
        </a:graphic>
      </p:graphicFrame>
      <p:sp>
        <p:nvSpPr>
          <p:cNvPr id="3" name="textruta 2"/>
          <p:cNvSpPr txBox="1"/>
          <p:nvPr/>
        </p:nvSpPr>
        <p:spPr>
          <a:xfrm>
            <a:off x="1713921" y="1560977"/>
            <a:ext cx="8332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>
                <a:cs typeface="Times New Roman" panose="02020603050405020304" pitchFamily="18" charset="0"/>
              </a:rPr>
              <a:t>SI-närvaro vs. resultat på kurs (% med godkänt resultat)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1713921" y="660740"/>
            <a:ext cx="8509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/>
              <a:t>Effekt av SI på studenternas kursresultat </a:t>
            </a:r>
          </a:p>
        </p:txBody>
      </p:sp>
      <p:pic>
        <p:nvPicPr>
          <p:cNvPr id="2" name="Ljud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45863" y="601345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573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36"/>
    </mc:Choice>
    <mc:Fallback xmlns="">
      <p:transition spd="slow" advTm="276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806450" y="431515"/>
            <a:ext cx="9575223" cy="1243311"/>
          </a:xfrm>
        </p:spPr>
        <p:txBody>
          <a:bodyPr/>
          <a:lstStyle/>
          <a:p>
            <a:pPr algn="ctr"/>
            <a:r>
              <a:rPr lang="en-US" sz="3600" err="1"/>
              <a:t>Resultat</a:t>
            </a:r>
            <a:r>
              <a:rPr lang="en-US" sz="3600"/>
              <a:t> </a:t>
            </a:r>
            <a:r>
              <a:rPr lang="en-US" sz="3600" err="1"/>
              <a:t>på</a:t>
            </a:r>
            <a:r>
              <a:rPr lang="en-US" sz="3600"/>
              <a:t> </a:t>
            </a:r>
            <a:r>
              <a:rPr lang="en-US" sz="3600" err="1"/>
              <a:t>kurs</a:t>
            </a:r>
            <a:r>
              <a:rPr lang="en-US" sz="3600"/>
              <a:t> </a:t>
            </a:r>
            <a:r>
              <a:rPr lang="en-US" sz="3600" err="1"/>
              <a:t>i</a:t>
            </a:r>
            <a:r>
              <a:rPr lang="en-US" sz="3600"/>
              <a:t> </a:t>
            </a:r>
            <a:r>
              <a:rPr lang="en-US" sz="3600" err="1"/>
              <a:t>endimensionell</a:t>
            </a:r>
            <a:r>
              <a:rPr lang="en-US" sz="3600"/>
              <a:t> </a:t>
            </a:r>
            <a:r>
              <a:rPr lang="en-US" sz="3600" err="1"/>
              <a:t>analys</a:t>
            </a:r>
            <a:r>
              <a:rPr lang="en-US" sz="3600"/>
              <a:t> vs. </a:t>
            </a:r>
            <a:br>
              <a:rPr lang="en-US" sz="3600"/>
            </a:br>
            <a:r>
              <a:rPr lang="en-US" sz="3600"/>
              <a:t>SI-</a:t>
            </a:r>
            <a:r>
              <a:rPr lang="en-US" sz="3600" err="1"/>
              <a:t>närvaro</a:t>
            </a:r>
            <a:r>
              <a:rPr lang="en-US" sz="3600"/>
              <a:t> </a:t>
            </a:r>
            <a:r>
              <a:rPr lang="en-US" sz="3600" err="1"/>
              <a:t>och</a:t>
            </a:r>
            <a:r>
              <a:rPr lang="en-US" sz="3600"/>
              <a:t> </a:t>
            </a:r>
            <a:r>
              <a:rPr lang="en-US" sz="3600" err="1"/>
              <a:t>matematikmedelbetyg</a:t>
            </a:r>
            <a:r>
              <a:rPr lang="en-US" sz="3600"/>
              <a:t> </a:t>
            </a:r>
            <a:r>
              <a:rPr lang="en-US" sz="3600" err="1"/>
              <a:t>i</a:t>
            </a:r>
            <a:r>
              <a:rPr lang="en-US" sz="3600"/>
              <a:t> </a:t>
            </a:r>
            <a:r>
              <a:rPr lang="en-US" sz="3600" err="1"/>
              <a:t>gymnasiet</a:t>
            </a:r>
            <a:r>
              <a:rPr lang="en-US" sz="3600"/>
              <a:t> </a:t>
            </a:r>
            <a:endParaRPr lang="sv-SE" sz="3600"/>
          </a:p>
        </p:txBody>
      </p:sp>
      <p:graphicFrame>
        <p:nvGraphicFramePr>
          <p:cNvPr id="3" name="Tabell 2"/>
          <p:cNvGraphicFramePr>
            <a:graphicFrameLocks noGrp="1"/>
          </p:cNvGraphicFramePr>
          <p:nvPr>
            <p:extLst/>
          </p:nvPr>
        </p:nvGraphicFramePr>
        <p:xfrm>
          <a:off x="2317697" y="2051998"/>
          <a:ext cx="6552727" cy="3899120"/>
        </p:xfrm>
        <a:graphic>
          <a:graphicData uri="http://schemas.openxmlformats.org/drawingml/2006/table">
            <a:tbl>
              <a:tblPr/>
              <a:tblGrid>
                <a:gridCol w="1757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0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8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65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3187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SI </a:t>
                      </a:r>
                      <a:r>
                        <a:rPr lang="en-US" sz="2400" b="1" err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närvaro</a:t>
                      </a:r>
                      <a:r>
                        <a:rPr lang="en-US" sz="2400" b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sv-SE" sz="2400" b="1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en-US" sz="2400" b="1" err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av</a:t>
                      </a:r>
                      <a:r>
                        <a:rPr lang="en-US" sz="2400" b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err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studenter</a:t>
                      </a:r>
                      <a:r>
                        <a:rPr lang="en-US" sz="2400" b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med </a:t>
                      </a:r>
                      <a:r>
                        <a:rPr lang="en-US" sz="2400" b="1" err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godkänt</a:t>
                      </a:r>
                      <a:r>
                        <a:rPr lang="en-US" sz="2400" b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err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betyg</a:t>
                      </a:r>
                      <a:endParaRPr lang="sv-SE" sz="2400" b="1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584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144000" marB="1440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”</a:t>
                      </a:r>
                      <a:r>
                        <a:rPr lang="en-US" sz="2400" b="1" err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Svaga</a:t>
                      </a:r>
                      <a:r>
                        <a:rPr lang="en-US" sz="2400" b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” </a:t>
                      </a:r>
                      <a:r>
                        <a:rPr lang="en-US" sz="2400" b="1" err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studenter</a:t>
                      </a:r>
                      <a:endParaRPr lang="sv-SE" sz="2400" b="1" baseline="3000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144000" marB="144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2400" b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”Medel” studenter</a:t>
                      </a:r>
                      <a:endParaRPr lang="sv-SE" sz="2400" b="1" baseline="3000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144000" marB="144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400" b="1">
                          <a:solidFill>
                            <a:schemeClr val="bg1"/>
                          </a:solidFill>
                          <a:latin typeface="+mn-lt"/>
                        </a:rPr>
                        <a:t>”Starka” studenter</a:t>
                      </a:r>
                      <a:endParaRPr lang="sv-SE" sz="2400" b="1" baseline="3000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144000" marB="144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Ingen</a:t>
                      </a:r>
                      <a:endParaRPr lang="sv-SE" sz="240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19 % </a:t>
                      </a:r>
                      <a:endParaRPr lang="sv-SE" sz="240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38 %</a:t>
                      </a:r>
                      <a:endParaRPr lang="sv-SE" sz="240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62 % </a:t>
                      </a:r>
                      <a:endParaRPr lang="sv-SE" sz="240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7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err="1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Låg</a:t>
                      </a:r>
                      <a:endParaRPr lang="sv-SE" sz="240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23 % </a:t>
                      </a:r>
                      <a:endParaRPr lang="sv-SE" sz="240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51 % </a:t>
                      </a:r>
                      <a:endParaRPr lang="sv-SE" sz="240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74 % </a:t>
                      </a:r>
                      <a:endParaRPr lang="sv-SE" sz="240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7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err="1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Medel</a:t>
                      </a:r>
                      <a:endParaRPr lang="sv-SE" sz="240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35 % </a:t>
                      </a:r>
                      <a:endParaRPr lang="sv-SE" sz="240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68 % </a:t>
                      </a:r>
                      <a:endParaRPr lang="sv-SE" sz="240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87 % </a:t>
                      </a:r>
                      <a:endParaRPr lang="sv-SE" sz="240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87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err="1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Hög</a:t>
                      </a:r>
                      <a:endParaRPr lang="sv-SE" sz="240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56 % </a:t>
                      </a:r>
                      <a:endParaRPr lang="sv-SE" sz="240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80 % </a:t>
                      </a:r>
                      <a:endParaRPr lang="sv-SE" sz="240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94 % </a:t>
                      </a:r>
                      <a:endParaRPr lang="sv-SE" sz="2400">
                        <a:solidFill>
                          <a:schemeClr val="tx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95541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40739" y="256556"/>
            <a:ext cx="9825387" cy="570632"/>
          </a:xfrm>
        </p:spPr>
        <p:txBody>
          <a:bodyPr/>
          <a:lstStyle/>
          <a:p>
            <a:r>
              <a:rPr lang="sv-SE" sz="3600"/>
              <a:t>Vilken inverkan har SI på allmänna färdigheter?</a:t>
            </a:r>
            <a:endParaRPr lang="sv-SE"/>
          </a:p>
        </p:txBody>
      </p:sp>
      <p:cxnSp>
        <p:nvCxnSpPr>
          <p:cNvPr id="4" name="Rak koppling 3"/>
          <p:cNvCxnSpPr/>
          <p:nvPr/>
        </p:nvCxnSpPr>
        <p:spPr>
          <a:xfrm flipV="1">
            <a:off x="840739" y="840502"/>
            <a:ext cx="9825387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/>
          </p:nvPr>
        </p:nvGraphicFramePr>
        <p:xfrm>
          <a:off x="806450" y="1042988"/>
          <a:ext cx="9825038" cy="4752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78801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 2"/>
          <p:cNvGraphicFramePr>
            <a:graphicFrameLocks noGrp="1"/>
          </p:cNvGraphicFramePr>
          <p:nvPr>
            <p:extLst/>
          </p:nvPr>
        </p:nvGraphicFramePr>
        <p:xfrm>
          <a:off x="2537928" y="3060441"/>
          <a:ext cx="4766652" cy="254214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91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5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96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400" b="1">
                          <a:solidFill>
                            <a:schemeClr val="bg1"/>
                          </a:solidFill>
                        </a:rPr>
                        <a:t>SI-närvaro</a:t>
                      </a:r>
                      <a:endParaRPr lang="sv-SE" sz="24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2400" b="1">
                          <a:solidFill>
                            <a:schemeClr val="bg1"/>
                          </a:solidFill>
                        </a:rPr>
                        <a:t>% studieavbrott</a:t>
                      </a:r>
                      <a:endParaRPr lang="sv-SE" sz="24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5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v-SE" sz="2400">
                          <a:solidFill>
                            <a:schemeClr val="tx2"/>
                          </a:solidFill>
                        </a:rPr>
                        <a:t>Ingen      </a:t>
                      </a:r>
                      <a:endParaRPr lang="sv-SE" sz="24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v-SE" sz="2400">
                          <a:solidFill>
                            <a:schemeClr val="tx2"/>
                          </a:solidFill>
                        </a:rPr>
                        <a:t>44 %</a:t>
                      </a:r>
                      <a:endParaRPr lang="sv-SE" sz="24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0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v-SE" sz="2400">
                          <a:solidFill>
                            <a:schemeClr val="tx2"/>
                          </a:solidFill>
                        </a:rPr>
                        <a:t>Låg</a:t>
                      </a:r>
                      <a:endParaRPr lang="sv-SE" sz="24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v-SE" sz="2400">
                          <a:solidFill>
                            <a:schemeClr val="tx2"/>
                          </a:solidFill>
                        </a:rPr>
                        <a:t>29 %</a:t>
                      </a:r>
                      <a:endParaRPr lang="sv-SE" sz="24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v-SE" sz="2400">
                          <a:solidFill>
                            <a:schemeClr val="tx2"/>
                          </a:solidFill>
                        </a:rPr>
                        <a:t>Medel</a:t>
                      </a:r>
                      <a:endParaRPr lang="sv-SE" sz="24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v-SE" sz="2400">
                          <a:solidFill>
                            <a:schemeClr val="tx2"/>
                          </a:solidFill>
                        </a:rPr>
                        <a:t>18 %</a:t>
                      </a:r>
                      <a:endParaRPr lang="sv-SE" sz="24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v-SE" sz="2400">
                          <a:solidFill>
                            <a:schemeClr val="tx2"/>
                          </a:solidFill>
                        </a:rPr>
                        <a:t>Hög</a:t>
                      </a:r>
                      <a:endParaRPr lang="sv-SE" sz="24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sv-SE" sz="2400">
                          <a:solidFill>
                            <a:schemeClr val="tx2"/>
                          </a:solidFill>
                        </a:rPr>
                        <a:t>6 %</a:t>
                      </a:r>
                      <a:endParaRPr lang="sv-SE" sz="24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ruta 3"/>
          <p:cNvSpPr txBox="1"/>
          <p:nvPr/>
        </p:nvSpPr>
        <p:spPr>
          <a:xfrm>
            <a:off x="1175657" y="1715799"/>
            <a:ext cx="100957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altLang="en-US" sz="2800">
                <a:cs typeface="Times New Roman" panose="02020603050405020304" pitchFamily="18" charset="0"/>
              </a:rPr>
              <a:t>% studieavbrott efter sex år vs. SI-närvaro år 1 </a:t>
            </a:r>
          </a:p>
          <a:p>
            <a:r>
              <a:rPr lang="sv-SE" altLang="en-US" sz="2800">
                <a:cs typeface="Times New Roman" panose="02020603050405020304" pitchFamily="18" charset="0"/>
              </a:rPr>
              <a:t>(Exempel från civilingenjörsprogram)</a:t>
            </a:r>
            <a:endParaRPr lang="sv-SE" sz="2800">
              <a:cs typeface="Times New Roman" panose="02020603050405020304" pitchFamily="18" charset="0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1179678" y="1007913"/>
            <a:ext cx="7483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/>
              <a:t>Effekt av SI på studieavbrott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887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16"/>
    </mc:Choice>
    <mc:Fallback xmlns="">
      <p:transition spd="slow" advTm="205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806450" y="994859"/>
            <a:ext cx="9575223" cy="790505"/>
          </a:xfrm>
        </p:spPr>
        <p:txBody>
          <a:bodyPr/>
          <a:lstStyle/>
          <a:p>
            <a:r>
              <a:rPr lang="sv-SE" dirty="0" smtClean="0"/>
              <a:t>Hur jag använt mina färdigheter i arbetslivet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6450" y="2150049"/>
            <a:ext cx="9719660" cy="3998824"/>
          </a:xfrm>
        </p:spPr>
        <p:txBody>
          <a:bodyPr/>
          <a:lstStyle/>
          <a:p>
            <a:r>
              <a:rPr lang="en-GB" sz="1800" dirty="0" smtClean="0"/>
              <a:t>Every </a:t>
            </a:r>
            <a:r>
              <a:rPr lang="en-GB" sz="1800" dirty="0"/>
              <a:t>time I end up in a new group of people I can quite quickly read what sort of role I need to take to make sure the group works more </a:t>
            </a:r>
            <a:r>
              <a:rPr lang="en-GB" sz="1800" dirty="0" smtClean="0"/>
              <a:t>smoothly</a:t>
            </a:r>
          </a:p>
          <a:p>
            <a:r>
              <a:rPr lang="en-GB" sz="1800" dirty="0"/>
              <a:t>If I might not know an answer to a question, I can "bounce" it off to another person who might know the </a:t>
            </a:r>
            <a:r>
              <a:rPr lang="en-GB" sz="1800" dirty="0" smtClean="0"/>
              <a:t>answer</a:t>
            </a:r>
          </a:p>
          <a:p>
            <a:r>
              <a:rPr lang="en-GB" sz="1800" dirty="0"/>
              <a:t>I work on a daily basis to plan and hold workshops for the culture sphere in Sweden and uses the utilities I got from the </a:t>
            </a:r>
            <a:r>
              <a:rPr lang="en-GB" sz="1800" dirty="0" err="1"/>
              <a:t>SI-Pass</a:t>
            </a:r>
            <a:r>
              <a:rPr lang="en-GB" sz="1800" dirty="0"/>
              <a:t> and have develop my skills further and taking courses in process design and facilitation</a:t>
            </a:r>
            <a:r>
              <a:rPr lang="en-GB" sz="1800" dirty="0" smtClean="0"/>
              <a:t>.</a:t>
            </a:r>
          </a:p>
          <a:p>
            <a:r>
              <a:rPr lang="en-GB" sz="1800" dirty="0"/>
              <a:t>Last week: Introducing a colleague to a new design situation. Guiding through critical questions ensuring both educational development and technical development</a:t>
            </a:r>
            <a:r>
              <a:rPr lang="en-GB" sz="1800" dirty="0" smtClean="0"/>
              <a:t>.</a:t>
            </a:r>
          </a:p>
          <a:p>
            <a:r>
              <a:rPr lang="en-GB" sz="1800" dirty="0"/>
              <a:t>When my team were asked to implement a new process and had general concerns to why it was relevant, I was able to convey the message that had created the change in process and get the others on board for the implementation</a:t>
            </a:r>
            <a:r>
              <a:rPr lang="en-GB" sz="1800" dirty="0" smtClean="0"/>
              <a:t>.</a:t>
            </a:r>
          </a:p>
          <a:p>
            <a:r>
              <a:rPr lang="en-GB" sz="1800" dirty="0"/>
              <a:t>While facilitating a workshop with a client</a:t>
            </a:r>
            <a:endParaRPr lang="sv-SE" alt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sv-SE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sv-SE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Rak koppling 3"/>
          <p:cNvCxnSpPr/>
          <p:nvPr/>
        </p:nvCxnSpPr>
        <p:spPr>
          <a:xfrm flipV="1">
            <a:off x="806450" y="1790585"/>
            <a:ext cx="9620165" cy="413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19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806450" y="994859"/>
            <a:ext cx="9575223" cy="790505"/>
          </a:xfrm>
        </p:spPr>
        <p:txBody>
          <a:bodyPr/>
          <a:lstStyle/>
          <a:p>
            <a:r>
              <a:rPr lang="sv-SE" dirty="0" smtClean="0"/>
              <a:t>Förändrat samhälle  – nya färdigheter krävs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6450" y="2259768"/>
            <a:ext cx="9719660" cy="3998824"/>
          </a:xfrm>
        </p:spPr>
        <p:txBody>
          <a:bodyPr/>
          <a:lstStyle/>
          <a:p>
            <a:pPr marL="0" indent="0">
              <a:buNone/>
              <a:defRPr/>
            </a:pPr>
            <a:endParaRPr lang="sv-SE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sv-SE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Rak koppling 3"/>
          <p:cNvCxnSpPr/>
          <p:nvPr/>
        </p:nvCxnSpPr>
        <p:spPr>
          <a:xfrm flipV="1">
            <a:off x="825500" y="1831915"/>
            <a:ext cx="9620165" cy="413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AutoShape 2" descr="Bildresultat för omsätta kunskap till handlin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6" name="AutoShape 4" descr="Bildresultat för omsätta kunskap till handling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" name="AutoShape 6" descr="Bildresultat för Att lära sig cykla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9" name="AutoShape 8" descr="Bildresultat för Att lära sig cykla"/>
          <p:cNvSpPr>
            <a:spLocks noChangeAspect="1" noChangeArrowheads="1"/>
          </p:cNvSpPr>
          <p:nvPr/>
        </p:nvSpPr>
        <p:spPr bwMode="auto">
          <a:xfrm>
            <a:off x="5207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0" name="AutoShape 10" descr="Bildresultat för Att lära sig cykla"/>
          <p:cNvSpPr>
            <a:spLocks noChangeAspect="1" noChangeArrowheads="1"/>
          </p:cNvSpPr>
          <p:nvPr/>
        </p:nvSpPr>
        <p:spPr bwMode="auto">
          <a:xfrm>
            <a:off x="6731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352174"/>
            <a:ext cx="2029159" cy="1479884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763" y="2185945"/>
            <a:ext cx="2133600" cy="2133600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3200400"/>
            <a:ext cx="1792706" cy="1263315"/>
          </a:xfrm>
          <a:prstGeom prst="rect">
            <a:avLst/>
          </a:prstGeom>
        </p:spPr>
      </p:pic>
      <p:sp>
        <p:nvSpPr>
          <p:cNvPr id="15" name="AutoShape 2" descr="Bildresultat för twitter logo"/>
          <p:cNvSpPr>
            <a:spLocks noChangeAspect="1" noChangeArrowheads="1"/>
          </p:cNvSpPr>
          <p:nvPr/>
        </p:nvSpPr>
        <p:spPr bwMode="auto">
          <a:xfrm>
            <a:off x="825500" y="617537"/>
            <a:ext cx="304800" cy="83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2052" name="Picture 4" descr="http://www.vattenhallen.lth.se/fileadmin/vattenhallen/aktuellt/PUFF_youtube_gsk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321" y="4712201"/>
            <a:ext cx="1619250" cy="60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vattenhallen.lth.se/fileadmin/vattenhallen/aktuellt/PUFF_instagram_gsk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616" y="4077201"/>
            <a:ext cx="1619250" cy="41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vattenhallen.lth.se/fileadmin/vattenhallen/aktuellt/PUFF_facebook_gsk.pn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946" y="4259180"/>
            <a:ext cx="1619250" cy="40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053" y="2352174"/>
            <a:ext cx="2143125" cy="2143125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72400" y="4378056"/>
            <a:ext cx="1179900" cy="1162500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63056" y="4892198"/>
            <a:ext cx="1428300" cy="1121108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98592" y="3166429"/>
            <a:ext cx="1697400" cy="795667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726" y="3815932"/>
            <a:ext cx="1780674" cy="896269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716" y="5313863"/>
            <a:ext cx="2334872" cy="1192931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2486" y="4892198"/>
            <a:ext cx="1464914" cy="1443311"/>
          </a:xfrm>
          <a:prstGeom prst="rect">
            <a:avLst/>
          </a:prstGeom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106" y="3927839"/>
            <a:ext cx="1094874" cy="1113393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877206" y="3564263"/>
            <a:ext cx="972900" cy="1389834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135956" y="5540556"/>
            <a:ext cx="1428300" cy="945500"/>
          </a:xfrm>
          <a:prstGeom prst="rect">
            <a:avLst/>
          </a:prstGeom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702336" y="5503604"/>
            <a:ext cx="1552500" cy="868000"/>
          </a:xfrm>
          <a:prstGeom prst="rect">
            <a:avLst/>
          </a:prstGeom>
        </p:spPr>
      </p:pic>
      <p:pic>
        <p:nvPicPr>
          <p:cNvPr id="27" name="Bildobjekt 2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68300" y="1938572"/>
            <a:ext cx="1569686" cy="1169341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277" y="1981612"/>
            <a:ext cx="1592123" cy="1192556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132878" y="1981612"/>
            <a:ext cx="1428300" cy="940333"/>
          </a:xfrm>
          <a:prstGeom prst="rect">
            <a:avLst/>
          </a:prstGeom>
        </p:spPr>
      </p:pic>
      <p:pic>
        <p:nvPicPr>
          <p:cNvPr id="2058" name="Picture 10" descr="http://www.vattenhallen.lth.se/fileadmin/vattenhallen/aktuellt/PUFF_instagram_gsk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4836" y="4954097"/>
            <a:ext cx="1619250" cy="35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850106" y="1873245"/>
            <a:ext cx="993600" cy="1379500"/>
          </a:xfrm>
          <a:prstGeom prst="rect">
            <a:avLst/>
          </a:prstGeom>
        </p:spPr>
      </p:pic>
      <p:pic>
        <p:nvPicPr>
          <p:cNvPr id="31" name="Bildobjekt 3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364343" y="2345178"/>
            <a:ext cx="1081322" cy="7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92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806450" y="994859"/>
            <a:ext cx="9575223" cy="790505"/>
          </a:xfrm>
        </p:spPr>
        <p:txBody>
          <a:bodyPr/>
          <a:lstStyle/>
          <a:p>
            <a:pPr algn="ctr"/>
            <a:r>
              <a:rPr lang="sv-SE" sz="6600" dirty="0" smtClean="0"/>
              <a:t>Tack!</a:t>
            </a:r>
            <a:endParaRPr lang="sv-SE" sz="6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6450" y="2150049"/>
            <a:ext cx="9719660" cy="3998824"/>
          </a:xfrm>
        </p:spPr>
        <p:txBody>
          <a:bodyPr/>
          <a:lstStyle/>
          <a:p>
            <a:pPr marL="0" indent="0" algn="ctr">
              <a:buNone/>
            </a:pPr>
            <a:r>
              <a:rPr lang="sv-S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Utbildningar </a:t>
            </a:r>
          </a:p>
          <a:p>
            <a:pPr marL="0" indent="0" algn="ctr">
              <a:buNone/>
            </a:pPr>
            <a:r>
              <a:rPr lang="sv-S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Lund 3-5 februari</a:t>
            </a:r>
          </a:p>
          <a:p>
            <a:pPr marL="0" indent="0" algn="ctr">
              <a:buNone/>
            </a:pPr>
            <a:r>
              <a:rPr lang="sv-S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Manchester 16-18 mars</a:t>
            </a:r>
          </a:p>
          <a:p>
            <a:pPr marL="0" indent="0" algn="ctr">
              <a:buNone/>
            </a:pPr>
            <a:r>
              <a:rPr lang="sv-S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sv-S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tockholm 22-24 april</a:t>
            </a:r>
            <a:endParaRPr lang="sv-SE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v-SE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Leif Bryngfors</a:t>
            </a:r>
          </a:p>
          <a:p>
            <a:pPr marL="0" indent="0" algn="ctr">
              <a:buNone/>
            </a:pPr>
            <a:r>
              <a:rPr lang="sv-SE" alt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www.SI-PASS.LU</a:t>
            </a:r>
            <a:endParaRPr lang="sv-SE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sv-SE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Rak koppling 3"/>
          <p:cNvCxnSpPr/>
          <p:nvPr/>
        </p:nvCxnSpPr>
        <p:spPr>
          <a:xfrm flipV="1">
            <a:off x="806450" y="1790585"/>
            <a:ext cx="9620165" cy="413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99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806450" y="994859"/>
            <a:ext cx="9575223" cy="790505"/>
          </a:xfrm>
        </p:spPr>
        <p:txBody>
          <a:bodyPr/>
          <a:lstStyle/>
          <a:p>
            <a:r>
              <a:rPr lang="sv-SE" dirty="0" smtClean="0"/>
              <a:t>Vi blir både producent och konsument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6450" y="2150049"/>
            <a:ext cx="9719660" cy="3998824"/>
          </a:xfrm>
        </p:spPr>
        <p:txBody>
          <a:bodyPr/>
          <a:lstStyle/>
          <a:p>
            <a:pPr marL="0" indent="0">
              <a:buNone/>
            </a:pPr>
            <a:r>
              <a:rPr lang="sv-S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 utför själv egna transaktioner</a:t>
            </a:r>
          </a:p>
          <a:p>
            <a:pPr marL="0" indent="0">
              <a:buNone/>
            </a:pPr>
            <a:r>
              <a:rPr lang="sv-S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 behöver förstå mer komplexa frågeställningar</a:t>
            </a:r>
          </a:p>
          <a:p>
            <a:pPr marL="0" indent="0">
              <a:buNone/>
            </a:pPr>
            <a:r>
              <a:rPr lang="sv-S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 behöver ta ställning till fler val</a:t>
            </a:r>
          </a:p>
          <a:p>
            <a:pPr marL="0" indent="0">
              <a:buNone/>
            </a:pPr>
            <a:r>
              <a:rPr lang="sv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 väljer själv var vi hämtar informationen </a:t>
            </a:r>
            <a:r>
              <a:rPr lang="sv-S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ifrån</a:t>
            </a:r>
          </a:p>
          <a:p>
            <a:pPr marL="0" indent="0">
              <a:buNone/>
            </a:pPr>
            <a:r>
              <a:rPr lang="sv-S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 måste själv bedöma om vad som är trovärdig information</a:t>
            </a:r>
          </a:p>
          <a:p>
            <a:pPr marL="0" indent="0">
              <a:buNone/>
            </a:pPr>
            <a:r>
              <a:rPr lang="sv-S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 måste ständigt lära nytt </a:t>
            </a:r>
          </a:p>
          <a:p>
            <a:pPr marL="0" indent="0">
              <a:buNone/>
            </a:pPr>
            <a:r>
              <a:rPr lang="sv-S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 är själva med och producerar information</a:t>
            </a:r>
          </a:p>
          <a:p>
            <a:pPr marL="0" indent="0">
              <a:buNone/>
            </a:pPr>
            <a:r>
              <a:rPr lang="sv-S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 kan själva vara direkt aktiva   </a:t>
            </a:r>
            <a:endParaRPr lang="sv-SE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sv-SE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Rak koppling 3"/>
          <p:cNvCxnSpPr/>
          <p:nvPr/>
        </p:nvCxnSpPr>
        <p:spPr>
          <a:xfrm flipV="1">
            <a:off x="806450" y="1790585"/>
            <a:ext cx="9620165" cy="413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AutoShape 2" descr="Bildresultat för konsument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2071" y="4648947"/>
            <a:ext cx="1699602" cy="149992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2383" y="2150050"/>
            <a:ext cx="2134232" cy="138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41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806450" y="994859"/>
            <a:ext cx="9575223" cy="790505"/>
          </a:xfrm>
        </p:spPr>
        <p:txBody>
          <a:bodyPr/>
          <a:lstStyle/>
          <a:p>
            <a:r>
              <a:rPr lang="sv-SE" dirty="0" smtClean="0"/>
              <a:t>Förändrade krav i arbetslivet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61737" y="2150049"/>
            <a:ext cx="9864373" cy="3998824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sv-S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Arbetsgivare </a:t>
            </a:r>
            <a:r>
              <a:rPr lang="sv-SE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efterfrågar </a:t>
            </a:r>
            <a:r>
              <a:rPr lang="sv-S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karaktärsförmågor oavsett var det har </a:t>
            </a:r>
            <a:r>
              <a:rPr lang="sv-SE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gjorts</a:t>
            </a:r>
            <a:endParaRPr lang="sv-SE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sv-SE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Samarbetsförmåga</a:t>
            </a:r>
          </a:p>
          <a:p>
            <a:pPr algn="ctr">
              <a:defRPr/>
            </a:pPr>
            <a:r>
              <a:rPr lang="sv-SE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Initiativförmåga</a:t>
            </a:r>
          </a:p>
          <a:p>
            <a:pPr algn="ctr">
              <a:defRPr/>
            </a:pPr>
            <a:r>
              <a:rPr lang="sv-SE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Uttrycka sig i tal och skrift</a:t>
            </a:r>
          </a:p>
          <a:p>
            <a:pPr algn="ctr">
              <a:defRPr/>
            </a:pPr>
            <a:r>
              <a:rPr lang="sv-SE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Kommunicera</a:t>
            </a:r>
          </a:p>
          <a:p>
            <a:pPr algn="ctr">
              <a:defRPr/>
            </a:pPr>
            <a:r>
              <a:rPr lang="sv-SE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Arbeta i grupp</a:t>
            </a:r>
          </a:p>
          <a:p>
            <a:pPr algn="ctr">
              <a:defRPr/>
            </a:pPr>
            <a:r>
              <a:rPr lang="sv-SE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Arbeta självständigt</a:t>
            </a:r>
          </a:p>
        </p:txBody>
      </p:sp>
      <p:cxnSp>
        <p:nvCxnSpPr>
          <p:cNvPr id="4" name="Rak koppling 3"/>
          <p:cNvCxnSpPr/>
          <p:nvPr/>
        </p:nvCxnSpPr>
        <p:spPr>
          <a:xfrm flipV="1">
            <a:off x="806450" y="1790585"/>
            <a:ext cx="9620165" cy="413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02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806450" y="994859"/>
            <a:ext cx="9575223" cy="790505"/>
          </a:xfrm>
        </p:spPr>
        <p:txBody>
          <a:bodyPr/>
          <a:lstStyle/>
          <a:p>
            <a:r>
              <a:rPr lang="sv-SE" dirty="0" smtClean="0"/>
              <a:t>Vad är det man saknar hos studenterna?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6450" y="2150049"/>
            <a:ext cx="9719660" cy="3998824"/>
          </a:xfrm>
        </p:spPr>
        <p:txBody>
          <a:bodyPr/>
          <a:lstStyle/>
          <a:p>
            <a:pPr marL="0" indent="0" algn="ctr">
              <a:buNone/>
              <a:defRPr/>
            </a:pPr>
            <a:endParaRPr lang="sv-SE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r>
              <a:rPr lang="sv-SE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Praktiska kunskaper</a:t>
            </a:r>
          </a:p>
          <a:p>
            <a:pPr marL="0" indent="0" algn="ctr">
              <a:buNone/>
              <a:defRPr/>
            </a:pPr>
            <a:r>
              <a:rPr lang="sv-SE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Branschkännedom</a:t>
            </a:r>
          </a:p>
          <a:p>
            <a:pPr marL="0" indent="0" algn="ctr">
              <a:buNone/>
              <a:defRPr/>
            </a:pPr>
            <a:r>
              <a:rPr lang="sv-SE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Ledarkunskaper</a:t>
            </a:r>
          </a:p>
        </p:txBody>
      </p:sp>
      <p:cxnSp>
        <p:nvCxnSpPr>
          <p:cNvPr id="4" name="Rak koppling 3"/>
          <p:cNvCxnSpPr/>
          <p:nvPr/>
        </p:nvCxnSpPr>
        <p:spPr>
          <a:xfrm flipV="1">
            <a:off x="806450" y="1790585"/>
            <a:ext cx="9620165" cy="413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18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806450" y="994859"/>
            <a:ext cx="9575223" cy="790505"/>
          </a:xfrm>
        </p:spPr>
        <p:txBody>
          <a:bodyPr/>
          <a:lstStyle/>
          <a:p>
            <a:r>
              <a:rPr lang="sv-SE" dirty="0" smtClean="0"/>
              <a:t>Hur påverkar detta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6450" y="2150049"/>
            <a:ext cx="9719660" cy="3998824"/>
          </a:xfrm>
        </p:spPr>
        <p:txBody>
          <a:bodyPr/>
          <a:lstStyle/>
          <a:p>
            <a:pPr marL="0" indent="0" algn="ctr">
              <a:buNone/>
            </a:pPr>
            <a:r>
              <a:rPr lang="sv-SE" alt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v-SE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sv-SE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niversitetsutbildningen </a:t>
            </a:r>
          </a:p>
          <a:p>
            <a:pPr marL="0" indent="0">
              <a:buNone/>
            </a:pPr>
            <a:r>
              <a:rPr lang="sv-SE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v-SE" alt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0" indent="0">
              <a:buNone/>
            </a:pPr>
            <a:r>
              <a:rPr lang="sv-SE" alt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v-SE" alt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endParaRPr lang="sv-SE" altLang="en-US" sz="2400" dirty="0" smtClean="0">
              <a:latin typeface="+mn-lt"/>
            </a:endParaRPr>
          </a:p>
          <a:p>
            <a:pPr marL="0" indent="0">
              <a:buNone/>
            </a:pPr>
            <a:endParaRPr lang="sv-SE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Rak koppling 3"/>
          <p:cNvCxnSpPr/>
          <p:nvPr/>
        </p:nvCxnSpPr>
        <p:spPr>
          <a:xfrm flipV="1">
            <a:off x="806450" y="1790585"/>
            <a:ext cx="9620165" cy="413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66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806450" y="994859"/>
            <a:ext cx="9575223" cy="790505"/>
          </a:xfrm>
        </p:spPr>
        <p:txBody>
          <a:bodyPr/>
          <a:lstStyle/>
          <a:p>
            <a:r>
              <a:rPr lang="sv-SE" dirty="0"/>
              <a:t>H</a:t>
            </a:r>
            <a:r>
              <a:rPr lang="sv-SE" dirty="0" smtClean="0"/>
              <a:t>ur </a:t>
            </a:r>
            <a:r>
              <a:rPr lang="sv-SE" dirty="0" smtClean="0"/>
              <a:t>ser studenterna ut idag som kommer till högre utbildning?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6450" y="2150049"/>
            <a:ext cx="9719660" cy="3998824"/>
          </a:xfrm>
        </p:spPr>
        <p:txBody>
          <a:bodyPr/>
          <a:lstStyle/>
          <a:p>
            <a:r>
              <a:rPr lang="sv-SE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Studenterna som kommer till högre utbildning är idag en mer heterogen grupp</a:t>
            </a:r>
          </a:p>
          <a:p>
            <a:r>
              <a:rPr lang="sv-SE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Studenterna </a:t>
            </a:r>
            <a:r>
              <a:rPr lang="sv-S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sv-SE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ommer in med nya och andra erfarenheter och kunskaper</a:t>
            </a:r>
          </a:p>
          <a:p>
            <a:r>
              <a:rPr lang="sv-SE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Studenterna </a:t>
            </a:r>
            <a:r>
              <a:rPr lang="sv-S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sv-SE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uxit upp i en digitaliserad, uppkopplad värld</a:t>
            </a:r>
          </a:p>
          <a:p>
            <a:pPr marL="0" indent="0">
              <a:buNone/>
            </a:pPr>
            <a:endParaRPr lang="sv-SE" altLang="en-US" sz="2400" dirty="0" smtClean="0">
              <a:latin typeface="+mn-lt"/>
            </a:endParaRPr>
          </a:p>
          <a:p>
            <a:pPr marL="0" indent="0">
              <a:buNone/>
            </a:pPr>
            <a:endParaRPr lang="sv-SE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Rak koppling 3"/>
          <p:cNvCxnSpPr/>
          <p:nvPr/>
        </p:nvCxnSpPr>
        <p:spPr>
          <a:xfrm flipV="1">
            <a:off x="806450" y="1790585"/>
            <a:ext cx="9620165" cy="413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20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3|3.5|3.8|4|3.7|3.7|4|3.8|3.8|3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4.2|4.9|3.5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3.9|3|4.6|3.5|4.1|5|5.4|3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3.8|3.8|4.7|4.1|4|4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5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7.4"/>
</p:tagLst>
</file>

<file path=ppt/theme/theme1.xml><?xml version="1.0" encoding="utf-8"?>
<a:theme xmlns:a="http://schemas.openxmlformats.org/drawingml/2006/main" name="LU_PPT-mall_ENG_16-9">
  <a:themeElements>
    <a:clrScheme name="Anpassad 3">
      <a:dk1>
        <a:srgbClr val="9C6114"/>
      </a:dk1>
      <a:lt1>
        <a:sysClr val="window" lastClr="FFFFFF"/>
      </a:lt1>
      <a:dk2>
        <a:srgbClr val="000000"/>
      </a:dk2>
      <a:lt2>
        <a:srgbClr val="00008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eng-16-9-template-ppt-lu</Template>
  <TotalTime>14382</TotalTime>
  <Words>1454</Words>
  <Application>Microsoft Office PowerPoint</Application>
  <PresentationFormat>Anpassad</PresentationFormat>
  <Paragraphs>304</Paragraphs>
  <Slides>40</Slides>
  <Notes>11</Notes>
  <HiddenSlides>0</HiddenSlides>
  <MMClips>2</MMClips>
  <ScaleCrop>false</ScaleCrop>
  <HeadingPairs>
    <vt:vector size="6" baseType="variant">
      <vt:variant>
        <vt:lpstr>Använt teckensnitt</vt:lpstr>
      </vt:variant>
      <vt:variant>
        <vt:i4>10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40</vt:i4>
      </vt:variant>
    </vt:vector>
  </HeadingPairs>
  <TitlesOfParts>
    <vt:vector size="52" baseType="lpstr">
      <vt:lpstr>ＭＳ Ｐゴシック</vt:lpstr>
      <vt:lpstr>Adobe Garamond Pro</vt:lpstr>
      <vt:lpstr>Arial</vt:lpstr>
      <vt:lpstr>Bookman Old Style</vt:lpstr>
      <vt:lpstr>Calibri</vt:lpstr>
      <vt:lpstr>Calibri Light</vt:lpstr>
      <vt:lpstr>Comic Sans MS</vt:lpstr>
      <vt:lpstr>Kristen ITC</vt:lpstr>
      <vt:lpstr>Lucida Grande</vt:lpstr>
      <vt:lpstr>Times New Roman</vt:lpstr>
      <vt:lpstr>LU_PPT-mall_ENG_16-9</vt:lpstr>
      <vt:lpstr>Anpassad formgivning</vt:lpstr>
      <vt:lpstr>PowerPoint-presentation</vt:lpstr>
      <vt:lpstr>PowerPoint-presentation</vt:lpstr>
      <vt:lpstr>Varför får man då ut av att involvera studenterna</vt:lpstr>
      <vt:lpstr>Förändrat samhälle  – nya färdigheter krävs</vt:lpstr>
      <vt:lpstr>Vi blir både producent och konsument</vt:lpstr>
      <vt:lpstr>Förändrade krav i arbetslivet </vt:lpstr>
      <vt:lpstr>Vad är det man saknar hos studenterna?</vt:lpstr>
      <vt:lpstr>Hur påverkar detta</vt:lpstr>
      <vt:lpstr>Hur ser studenterna ut idag som kommer till högre utbildning?</vt:lpstr>
      <vt:lpstr>Forskning visar att studieframgång är förknippat med</vt:lpstr>
      <vt:lpstr>Hur tar vi då till vara på detta?</vt:lpstr>
      <vt:lpstr>PowerPoint-presentation</vt:lpstr>
      <vt:lpstr>Lunds Universitet</vt:lpstr>
      <vt:lpstr>De första fakulteterna 1668</vt:lpstr>
      <vt:lpstr>Lunds Universitet utbildar och forskar inom följande områden:</vt:lpstr>
      <vt:lpstr>Vad är en universitetsutbildning?</vt:lpstr>
      <vt:lpstr>Hur mycket träning erbjuder vi studenterna  att göra detta ?</vt:lpstr>
      <vt:lpstr>Vad får studenterna ut av att engagera sig i och utanför universitetsstudierna</vt:lpstr>
      <vt:lpstr>Vad får studenterna ut av att engagera sig i och utanför universitetsstudierna</vt:lpstr>
      <vt:lpstr>Underskattar värdet </vt:lpstr>
      <vt:lpstr>Korta reflektioner </vt:lpstr>
      <vt:lpstr>Vad kan studenterna involveras i på Universitetet</vt:lpstr>
      <vt:lpstr>Vem är de stora vinnarna ?</vt:lpstr>
      <vt:lpstr>Vinsterna för studenten</vt:lpstr>
      <vt:lpstr>Vinsterna för Universitetet</vt:lpstr>
      <vt:lpstr>Vinsterna för Arbetslivet</vt:lpstr>
      <vt:lpstr>Vinsterna för samhället</vt:lpstr>
      <vt:lpstr>Ett exempel på involvering av studenter</vt:lpstr>
      <vt:lpstr>Omfattning i Europa/Lunds Universitet</vt:lpstr>
      <vt:lpstr>Vad är SI?</vt:lpstr>
      <vt:lpstr>Fyra aktörer</vt:lpstr>
      <vt:lpstr>Varför har vi SI?</vt:lpstr>
      <vt:lpstr>SI-passet Kärnan i SI-programmet / SI-ledarens domän</vt:lpstr>
      <vt:lpstr>Vilken inverkan har SI på kursen?</vt:lpstr>
      <vt:lpstr>PowerPoint-presentation</vt:lpstr>
      <vt:lpstr>Resultat på kurs i endimensionell analys vs.  SI-närvaro och matematikmedelbetyg i gymnasiet </vt:lpstr>
      <vt:lpstr>Vilken inverkan har SI på allmänna färdigheter?</vt:lpstr>
      <vt:lpstr>PowerPoint-presentation</vt:lpstr>
      <vt:lpstr>Hur jag använt mina färdigheter i arbetslivet</vt:lpstr>
      <vt:lpstr>Tack!</vt:lpstr>
    </vt:vector>
  </TitlesOfParts>
  <Company>Lunds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Joakim Malm</dc:creator>
  <cp:lastModifiedBy>Leif Bryngfors</cp:lastModifiedBy>
  <cp:revision>273</cp:revision>
  <cp:lastPrinted>2019-12-06T15:52:25Z</cp:lastPrinted>
  <dcterms:created xsi:type="dcterms:W3CDTF">2017-12-05T13:22:37Z</dcterms:created>
  <dcterms:modified xsi:type="dcterms:W3CDTF">2019-12-08T09:21:27Z</dcterms:modified>
</cp:coreProperties>
</file>