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comments/comment1.xml" ContentType="application/vnd.openxmlformats-officedocument.presentationml.comment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9" r:id="rId2"/>
    <p:sldId id="257" r:id="rId3"/>
    <p:sldId id="260" r:id="rId4"/>
    <p:sldId id="270" r:id="rId5"/>
    <p:sldId id="264" r:id="rId6"/>
    <p:sldId id="265" r:id="rId7"/>
    <p:sldId id="266" r:id="rId8"/>
    <p:sldId id="267" r:id="rId9"/>
    <p:sldId id="268" r:id="rId10"/>
    <p:sldId id="262" r:id="rId11"/>
    <p:sldId id="271" r:id="rId12"/>
    <p:sldId id="272" r:id="rId13"/>
    <p:sldId id="273" r:id="rId14"/>
    <p:sldId id="258" r:id="rId15"/>
    <p:sldId id="269" r:id="rId16"/>
    <p:sldId id="274" r:id="rId17"/>
    <p:sldId id="261" r:id="rId18"/>
    <p:sldId id="263" r:id="rId19"/>
    <p:sldId id="275"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lde Sjøhelle Eiksund" initials="MSE" lastIdx="1" clrIdx="0">
    <p:extLst>
      <p:ext uri="{19B8F6BF-5375-455C-9EA6-DF929625EA0E}">
        <p15:presenceInfo xmlns:p15="http://schemas.microsoft.com/office/powerpoint/2012/main" userId="S::mmeiksun@ntnu.no::ea999d8d-ac03-420c-a601-cab8a0c032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2A15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21" d="100"/>
          <a:sy n="121" d="100"/>
        </p:scale>
        <p:origin x="176"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04T15:57:24.992" idx="1">
    <p:pos x="10" y="10"/>
    <p:text>Nivået av psykiske plager er lavest blant studentene i Midt-Norge og høyest i Sørøst- og Nord-Norge.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F975E-5D0C-D248-B8EE-87581B7D8315}" type="datetimeFigureOut">
              <a:rPr lang="nb-NO" smtClean="0"/>
              <a:t>07.12.2020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AEC83-124A-CA49-B3D7-3B0C3EC93F23}" type="slidenum">
              <a:rPr lang="nb-NO" smtClean="0"/>
              <a:t>‹#›</a:t>
            </a:fld>
            <a:endParaRPr lang="nb-NO"/>
          </a:p>
        </p:txBody>
      </p:sp>
    </p:spTree>
    <p:extLst>
      <p:ext uri="{BB962C8B-B14F-4D97-AF65-F5344CB8AC3E}">
        <p14:creationId xmlns:p14="http://schemas.microsoft.com/office/powerpoint/2010/main" val="1185976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Samfundet er et landemerke i Trondheim</a:t>
            </a:r>
          </a:p>
          <a:p>
            <a:pPr marL="171450" indent="-171450">
              <a:buFontTx/>
              <a:buChar char="-"/>
            </a:pPr>
            <a:r>
              <a:rPr lang="nb-NO" dirty="0"/>
              <a:t>Viktig del av den kulturelle delen av studentfrivilligheten</a:t>
            </a:r>
          </a:p>
          <a:p>
            <a:pPr marL="171450" indent="-171450">
              <a:buFontTx/>
              <a:buChar char="-"/>
            </a:pPr>
            <a:r>
              <a:rPr lang="nb-NO" dirty="0"/>
              <a:t>Teknisk under konsert, bartender, kor og musikk</a:t>
            </a:r>
          </a:p>
          <a:p>
            <a:pPr marL="171450" indent="-171450">
              <a:buFontTx/>
              <a:buChar char="-"/>
            </a:pPr>
            <a:r>
              <a:rPr lang="nb-NO" dirty="0"/>
              <a:t>UKA, </a:t>
            </a:r>
            <a:r>
              <a:rPr lang="nb-NO" dirty="0" err="1"/>
              <a:t>norges</a:t>
            </a:r>
            <a:r>
              <a:rPr lang="nb-NO" dirty="0"/>
              <a:t> største kulturfestival</a:t>
            </a:r>
          </a:p>
          <a:p>
            <a:pPr marL="171450" indent="-171450">
              <a:buFontTx/>
              <a:buChar char="-"/>
            </a:pPr>
            <a:r>
              <a:rPr lang="nb-NO" dirty="0"/>
              <a:t>Kjent for store konserter og arrangementer, her er bilde fra UKE-toget</a:t>
            </a:r>
          </a:p>
          <a:p>
            <a:pPr marL="171450" indent="-171450">
              <a:buFontTx/>
              <a:buChar char="-"/>
            </a:pPr>
            <a:r>
              <a:rPr lang="nb-NO" dirty="0" err="1"/>
              <a:t>ISFiT</a:t>
            </a:r>
            <a:r>
              <a:rPr lang="nb-NO" dirty="0"/>
              <a:t>, verdens </a:t>
            </a:r>
            <a:r>
              <a:rPr lang="nb-NO" dirty="0" err="1"/>
              <a:t>størte</a:t>
            </a:r>
            <a:r>
              <a:rPr lang="nb-NO" dirty="0"/>
              <a:t> internasjonale studentfestival</a:t>
            </a:r>
          </a:p>
          <a:p>
            <a:pPr marL="171450" indent="-171450">
              <a:buFontTx/>
              <a:buChar char="-"/>
            </a:pPr>
            <a:r>
              <a:rPr lang="nb-NO" dirty="0"/>
              <a:t>Knytte bånd mellom studenter på tvers av </a:t>
            </a:r>
            <a:r>
              <a:rPr lang="nb-NO" dirty="0" err="1"/>
              <a:t>landegranser</a:t>
            </a:r>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5</a:t>
            </a:fld>
            <a:endParaRPr lang="en-US"/>
          </a:p>
        </p:txBody>
      </p:sp>
    </p:spTree>
    <p:extLst>
      <p:ext uri="{BB962C8B-B14F-4D97-AF65-F5344CB8AC3E}">
        <p14:creationId xmlns:p14="http://schemas.microsoft.com/office/powerpoint/2010/main" val="105029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Linjeforeninger er knyttet til spesifikke studieprogram</a:t>
            </a:r>
          </a:p>
          <a:p>
            <a:pPr marL="171450" indent="-171450">
              <a:buFontTx/>
              <a:buChar char="-"/>
            </a:pPr>
            <a:r>
              <a:rPr lang="nb-NO" dirty="0"/>
              <a:t>Over 70 linjeforeninger</a:t>
            </a:r>
          </a:p>
          <a:p>
            <a:pPr marL="171450" indent="-171450">
              <a:buFontTx/>
              <a:buChar char="-"/>
            </a:pPr>
            <a:r>
              <a:rPr lang="nb-NO" dirty="0"/>
              <a:t>Etableres stadig nye</a:t>
            </a:r>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6</a:t>
            </a:fld>
            <a:endParaRPr lang="en-US"/>
          </a:p>
        </p:txBody>
      </p:sp>
    </p:spTree>
    <p:extLst>
      <p:ext uri="{BB962C8B-B14F-4D97-AF65-F5344CB8AC3E}">
        <p14:creationId xmlns:p14="http://schemas.microsoft.com/office/powerpoint/2010/main" val="742497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Står for fadderperiode og har ansvar for det sosiale mottaket</a:t>
            </a:r>
          </a:p>
          <a:p>
            <a:pPr marL="171450" indent="-171450">
              <a:buFontTx/>
              <a:buChar char="-"/>
            </a:pPr>
            <a:r>
              <a:rPr lang="nb-NO" dirty="0"/>
              <a:t>Flere arrangement for studenter på tilhørende studieprogram</a:t>
            </a:r>
          </a:p>
          <a:p>
            <a:pPr marL="171450" indent="-171450">
              <a:buFontTx/>
              <a:buChar char="-"/>
            </a:pPr>
            <a:r>
              <a:rPr lang="nb-NO" dirty="0"/>
              <a:t>Eks: 17. mai frokost, idrettsgrupper, turer</a:t>
            </a:r>
          </a:p>
          <a:p>
            <a:pPr marL="171450" indent="-171450">
              <a:buFontTx/>
              <a:buChar char="-"/>
            </a:pPr>
            <a:r>
              <a:rPr lang="nb-NO" dirty="0"/>
              <a:t>Skaper samhold på studiet på tvers av trinn</a:t>
            </a:r>
          </a:p>
          <a:p>
            <a:pPr marL="171450" indent="-171450">
              <a:buFontTx/>
              <a:buChar char="-"/>
            </a:pPr>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7</a:t>
            </a:fld>
            <a:endParaRPr lang="en-US"/>
          </a:p>
        </p:txBody>
      </p:sp>
    </p:spTree>
    <p:extLst>
      <p:ext uri="{BB962C8B-B14F-4D97-AF65-F5344CB8AC3E}">
        <p14:creationId xmlns:p14="http://schemas.microsoft.com/office/powerpoint/2010/main" val="878226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Faglige organisasjoner</a:t>
            </a:r>
          </a:p>
          <a:p>
            <a:pPr marL="171450" indent="-171450">
              <a:buFontTx/>
              <a:buChar char="-"/>
            </a:pPr>
            <a:r>
              <a:rPr lang="nb-NO" dirty="0"/>
              <a:t>Kan drive med alt fra å bygge racerbil, droner – luft og vann, raketter og mye mer</a:t>
            </a:r>
          </a:p>
          <a:p>
            <a:pPr marL="171450" indent="-171450">
              <a:buFontTx/>
              <a:buChar char="-"/>
            </a:pPr>
            <a:r>
              <a:rPr lang="nb-NO" dirty="0"/>
              <a:t>Innovasjon</a:t>
            </a:r>
          </a:p>
          <a:p>
            <a:pPr marL="171450" indent="-171450">
              <a:buFontTx/>
              <a:buChar char="-"/>
            </a:pPr>
            <a:r>
              <a:rPr lang="nb-NO" dirty="0"/>
              <a:t>Bedriftskontakter – knytter bånd mellom studenter og næringsliv</a:t>
            </a:r>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8</a:t>
            </a:fld>
            <a:endParaRPr lang="en-US"/>
          </a:p>
        </p:txBody>
      </p:sp>
    </p:spTree>
    <p:extLst>
      <p:ext uri="{BB962C8B-B14F-4D97-AF65-F5344CB8AC3E}">
        <p14:creationId xmlns:p14="http://schemas.microsoft.com/office/powerpoint/2010/main" val="371976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pPr>
            <a:r>
              <a:rPr lang="nb-NO" dirty="0"/>
              <a:t>Viktig aktør – Studentidretten</a:t>
            </a:r>
          </a:p>
          <a:p>
            <a:pPr marL="171450" indent="-171450">
              <a:buFontTx/>
              <a:buChar char="-"/>
            </a:pPr>
            <a:r>
              <a:rPr lang="nb-NO" dirty="0"/>
              <a:t>Har det meste av aktiviteter og idretter man kan drive med</a:t>
            </a:r>
          </a:p>
          <a:p>
            <a:pPr marL="171450" indent="-171450">
              <a:buFontTx/>
              <a:buChar char="-"/>
            </a:pPr>
            <a:r>
              <a:rPr lang="nb-NO" dirty="0" err="1"/>
              <a:t>Rumpeldunk</a:t>
            </a:r>
            <a:r>
              <a:rPr lang="nb-NO" dirty="0"/>
              <a:t>, ski, orientering, volleyball</a:t>
            </a:r>
          </a:p>
          <a:p>
            <a:pPr marL="171450" indent="-171450">
              <a:buFontTx/>
              <a:buChar char="-"/>
            </a:pPr>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9</a:t>
            </a:fld>
            <a:endParaRPr lang="en-US"/>
          </a:p>
        </p:txBody>
      </p:sp>
    </p:spTree>
    <p:extLst>
      <p:ext uri="{BB962C8B-B14F-4D97-AF65-F5344CB8AC3E}">
        <p14:creationId xmlns:p14="http://schemas.microsoft.com/office/powerpoint/2010/main" val="1385154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Studentfrivilligheten treger en plass å samles for å kunne utføre sin funksjon, enten dette er konsertlokaler, verksted eller idrettshall. Majoriteten av     studentfrivilligheten er avhengig av areal fra utdanningsinstitusjonen.</a:t>
            </a:r>
          </a:p>
          <a:p>
            <a:endParaRPr lang="nb-NO" dirty="0"/>
          </a:p>
          <a:p>
            <a:r>
              <a:rPr lang="nb-NO" dirty="0"/>
              <a:t>Erfaring viser også at de foreningene som har et eget areal de disponerer selv og kan utforme etter eget ønske har i større grad enn andre klart å skape tilhørighet til foreningen og et sterkt engasjement blant studentene. </a:t>
            </a:r>
          </a:p>
          <a:p>
            <a:endParaRPr lang="nb-NO" dirty="0"/>
          </a:p>
          <a:p>
            <a:r>
              <a:rPr lang="nb-NO" dirty="0"/>
              <a:t>Areal er ofte mangelvare, blir nødt til å prioritere. Skal man ha cellekontor til alle ansatte? Skal det heller fokuseres på undervisningsrom? Hvor viktig er studentens psykososiale helse i prioriteringene?</a:t>
            </a:r>
          </a:p>
          <a:p>
            <a:br>
              <a:rPr lang="nb-NO" dirty="0"/>
            </a:br>
            <a:r>
              <a:rPr lang="nb-NO" dirty="0"/>
              <a:t>Et  viktig moment i debatten er sambruk av arealer. Arealbehovet er tidsavhengig. Vi er studenter, mesteparten av aktiviteten skjer på kveldstid etter undervisning. Dette gir handlingsrom for at undervisningsareal kan utformes på en måte som gjør at det også kan brukes av studentfrivilligheten.</a:t>
            </a:r>
          </a:p>
          <a:p>
            <a:endParaRPr lang="en-US" dirty="0"/>
          </a:p>
        </p:txBody>
      </p:sp>
      <p:sp>
        <p:nvSpPr>
          <p:cNvPr id="4" name="Plassholder for lysbildenummer 3"/>
          <p:cNvSpPr>
            <a:spLocks noGrp="1"/>
          </p:cNvSpPr>
          <p:nvPr>
            <p:ph type="sldNum" sz="quarter" idx="5"/>
          </p:nvPr>
        </p:nvSpPr>
        <p:spPr/>
        <p:txBody>
          <a:bodyPr/>
          <a:lstStyle/>
          <a:p>
            <a:fld id="{DA841D94-7407-4544-8536-B09B7251D277}" type="slidenum">
              <a:rPr lang="en-US" smtClean="0"/>
              <a:t>15</a:t>
            </a:fld>
            <a:endParaRPr lang="en-US"/>
          </a:p>
        </p:txBody>
      </p:sp>
    </p:spTree>
    <p:extLst>
      <p:ext uri="{BB962C8B-B14F-4D97-AF65-F5344CB8AC3E}">
        <p14:creationId xmlns:p14="http://schemas.microsoft.com/office/powerpoint/2010/main" val="394326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B446-DCFF-4BC1-9211-8D8AB6615ABE}"/>
              </a:ext>
            </a:extLst>
          </p:cNvPr>
          <p:cNvSpPr>
            <a:spLocks noGrp="1"/>
          </p:cNvSpPr>
          <p:nvPr>
            <p:ph type="ctrTitle"/>
          </p:nvPr>
        </p:nvSpPr>
        <p:spPr>
          <a:xfrm>
            <a:off x="1524000" y="1122363"/>
            <a:ext cx="9144000" cy="2387600"/>
          </a:xfrm>
        </p:spPr>
        <p:txBody>
          <a:bodyPr anchor="ctr"/>
          <a:lstStyle>
            <a:lvl1pPr algn="ctr">
              <a:defRPr sz="6000"/>
            </a:lvl1pPr>
          </a:lstStyle>
          <a:p>
            <a:r>
              <a:rPr lang="nb-NO"/>
              <a:t>Klikk for å redigere tittelstil</a:t>
            </a:r>
            <a:endParaRPr lang="nb-NO" dirty="0"/>
          </a:p>
        </p:txBody>
      </p:sp>
      <p:sp>
        <p:nvSpPr>
          <p:cNvPr id="3" name="Subtitle 2">
            <a:extLst>
              <a:ext uri="{FF2B5EF4-FFF2-40B4-BE49-F238E27FC236}">
                <a16:creationId xmlns:a16="http://schemas.microsoft.com/office/drawing/2014/main" id="{FB97F161-0481-49AC-865F-C0019470734D}"/>
              </a:ext>
            </a:extLst>
          </p:cNvPr>
          <p:cNvSpPr>
            <a:spLocks noGrp="1"/>
          </p:cNvSpPr>
          <p:nvPr>
            <p:ph type="subTitle" idx="1"/>
          </p:nvPr>
        </p:nvSpPr>
        <p:spPr>
          <a:xfrm>
            <a:off x="1524000" y="3602038"/>
            <a:ext cx="9144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4" name="Date Placeholder 3">
            <a:extLst>
              <a:ext uri="{FF2B5EF4-FFF2-40B4-BE49-F238E27FC236}">
                <a16:creationId xmlns:a16="http://schemas.microsoft.com/office/drawing/2014/main" id="{4DF65401-5664-4522-885A-F7E64A54EE16}"/>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2DDB5709-3490-4B99-A1A6-FAD6609E24F1}"/>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54E51A27-F4F5-420B-A6DC-93BA96E64873}"/>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3773224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5255-3EA4-43DE-B11D-2D345B09C6E0}"/>
              </a:ext>
            </a:extLst>
          </p:cNvPr>
          <p:cNvSpPr>
            <a:spLocks noGrp="1"/>
          </p:cNvSpPr>
          <p:nvPr>
            <p:ph type="title"/>
          </p:nvPr>
        </p:nvSpPr>
        <p:spPr/>
        <p:txBody>
          <a:bodyPr/>
          <a:lstStyle/>
          <a:p>
            <a:r>
              <a:rPr lang="nb-NO"/>
              <a:t>Klikk for å redigere tittelstil</a:t>
            </a:r>
            <a:endParaRPr lang="nb-NO" dirty="0"/>
          </a:p>
        </p:txBody>
      </p:sp>
      <p:sp>
        <p:nvSpPr>
          <p:cNvPr id="3" name="Vertical Text Placeholder 2">
            <a:extLst>
              <a:ext uri="{FF2B5EF4-FFF2-40B4-BE49-F238E27FC236}">
                <a16:creationId xmlns:a16="http://schemas.microsoft.com/office/drawing/2014/main" id="{769B3F78-64B2-43D9-98D5-CA8A58A2B179}"/>
              </a:ext>
            </a:extLst>
          </p:cNvPr>
          <p:cNvSpPr>
            <a:spLocks noGrp="1"/>
          </p:cNvSpPr>
          <p:nvPr>
            <p:ph type="body" orient="vert" idx="1"/>
          </p:nvPr>
        </p:nvSpPr>
        <p:spPr/>
        <p:txBody>
          <a:bodyPr vert="eaVert"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a:extLst>
              <a:ext uri="{FF2B5EF4-FFF2-40B4-BE49-F238E27FC236}">
                <a16:creationId xmlns:a16="http://schemas.microsoft.com/office/drawing/2014/main" id="{CFEBAE77-932B-4D3B-8934-FE39B2E6DAE1}"/>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CC1D9D77-F7A1-4DCA-B440-C2AEEC750035}"/>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F451C0A9-AD72-4E37-9451-58A14F19ADB9}"/>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925712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F3B7A-1653-40DD-8625-6B455EB88BF4}"/>
              </a:ext>
            </a:extLst>
          </p:cNvPr>
          <p:cNvSpPr>
            <a:spLocks noGrp="1"/>
          </p:cNvSpPr>
          <p:nvPr>
            <p:ph type="title" orient="vert"/>
          </p:nvPr>
        </p:nvSpPr>
        <p:spPr>
          <a:xfrm>
            <a:off x="8724900" y="365125"/>
            <a:ext cx="2628900" cy="5811838"/>
          </a:xfrm>
        </p:spPr>
        <p:txBody>
          <a:bodyPr vert="eaVert"/>
          <a:lstStyle/>
          <a:p>
            <a:r>
              <a:rPr lang="nb-NO"/>
              <a:t>Klikk for å redigere tittelstil</a:t>
            </a:r>
            <a:endParaRPr lang="nb-NO" dirty="0"/>
          </a:p>
        </p:txBody>
      </p:sp>
      <p:sp>
        <p:nvSpPr>
          <p:cNvPr id="3" name="Vertical Text Placeholder 2">
            <a:extLst>
              <a:ext uri="{FF2B5EF4-FFF2-40B4-BE49-F238E27FC236}">
                <a16:creationId xmlns:a16="http://schemas.microsoft.com/office/drawing/2014/main" id="{6C930620-4ADE-4ED1-A348-C9A36968F180}"/>
              </a:ext>
            </a:extLst>
          </p:cNvPr>
          <p:cNvSpPr>
            <a:spLocks noGrp="1"/>
          </p:cNvSpPr>
          <p:nvPr>
            <p:ph type="body" orient="vert" idx="1"/>
          </p:nvPr>
        </p:nvSpPr>
        <p:spPr>
          <a:xfrm>
            <a:off x="838200" y="365125"/>
            <a:ext cx="7734300" cy="5811838"/>
          </a:xfrm>
        </p:spPr>
        <p:txBody>
          <a:bodyPr vert="eaVert"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a:extLst>
              <a:ext uri="{FF2B5EF4-FFF2-40B4-BE49-F238E27FC236}">
                <a16:creationId xmlns:a16="http://schemas.microsoft.com/office/drawing/2014/main" id="{B4619EBD-E65F-4601-B768-99C11E696771}"/>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75F23807-226E-413A-A628-C86C305C4469}"/>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B12BC62C-5099-41F5-B5C2-6894C2054921}"/>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356572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F9CA-5E74-4BA5-B74D-AB90C381F95A}"/>
              </a:ext>
            </a:extLst>
          </p:cNvPr>
          <p:cNvSpPr>
            <a:spLocks noGrp="1"/>
          </p:cNvSpPr>
          <p:nvPr>
            <p:ph type="title"/>
          </p:nvPr>
        </p:nvSpPr>
        <p:spPr/>
        <p:txBody>
          <a:body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B71F6A40-2926-499F-A217-6DBC92F835CF}"/>
              </a:ext>
            </a:extLst>
          </p:cNvPr>
          <p:cNvSpPr>
            <a:spLocks noGrp="1"/>
          </p:cNvSpPr>
          <p:nvPr>
            <p:ph idx="1"/>
          </p:nvPr>
        </p:nvSpPr>
        <p:spPr>
          <a:xfrm>
            <a:off x="838200" y="1690688"/>
            <a:ext cx="10515600" cy="4486275"/>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a:extLst>
              <a:ext uri="{FF2B5EF4-FFF2-40B4-BE49-F238E27FC236}">
                <a16:creationId xmlns:a16="http://schemas.microsoft.com/office/drawing/2014/main" id="{7610F940-2E66-405A-A742-A5B15FC7555E}"/>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504FE455-856C-4DE4-88F8-C4AF0D84A6CA}"/>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0D535757-C1AC-4BAF-8FDF-6C83F89C93B4}"/>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72911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0EE5-F015-4BB1-84F3-1BA4F4A166BF}"/>
              </a:ext>
            </a:extLst>
          </p:cNvPr>
          <p:cNvSpPr>
            <a:spLocks noGrp="1"/>
          </p:cNvSpPr>
          <p:nvPr>
            <p:ph type="title"/>
          </p:nvPr>
        </p:nvSpPr>
        <p:spPr>
          <a:xfrm>
            <a:off x="831850" y="1709738"/>
            <a:ext cx="10515600" cy="2852737"/>
          </a:xfrm>
        </p:spPr>
        <p:txBody>
          <a:bodyPr anchor="ctr"/>
          <a:lstStyle>
            <a:lvl1pPr>
              <a:defRPr sz="6000"/>
            </a:lvl1p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97C04FEC-0162-4DA9-A947-AD15B8E43FC5}"/>
              </a:ext>
            </a:extLst>
          </p:cNvPr>
          <p:cNvSpPr>
            <a:spLocks noGrp="1"/>
          </p:cNvSpPr>
          <p:nvPr>
            <p:ph type="body" idx="1"/>
          </p:nvPr>
        </p:nvSpPr>
        <p:spPr>
          <a:xfrm>
            <a:off x="831850" y="4589463"/>
            <a:ext cx="10515600" cy="1500187"/>
          </a:xfrm>
        </p:spPr>
        <p:txBody>
          <a:bodyPr anchor="ct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a:extLst>
              <a:ext uri="{FF2B5EF4-FFF2-40B4-BE49-F238E27FC236}">
                <a16:creationId xmlns:a16="http://schemas.microsoft.com/office/drawing/2014/main" id="{D422E3BA-4FC6-41FB-9803-10A161DFCC7A}"/>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D8E7D855-0C53-4CD1-A1DC-3D200AB37200}"/>
              </a:ext>
            </a:extLst>
          </p:cNvPr>
          <p:cNvSpPr>
            <a:spLocks noGrp="1"/>
          </p:cNvSpPr>
          <p:nvPr>
            <p:ph type="ftr" sz="quarter" idx="11"/>
          </p:nvPr>
        </p:nvSpPr>
        <p:spPr/>
        <p:txBody>
          <a:bodyPr/>
          <a:lstStyle/>
          <a:p>
            <a:endParaRPr lang="nb-NO" dirty="0"/>
          </a:p>
        </p:txBody>
      </p:sp>
      <p:sp>
        <p:nvSpPr>
          <p:cNvPr id="6" name="Slide Number Placeholder 5">
            <a:extLst>
              <a:ext uri="{FF2B5EF4-FFF2-40B4-BE49-F238E27FC236}">
                <a16:creationId xmlns:a16="http://schemas.microsoft.com/office/drawing/2014/main" id="{871B0D3E-69F7-4A31-8F79-C5C4ED70B555}"/>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88251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308C-C089-47BE-825D-F55DE5DFF381}"/>
              </a:ext>
            </a:extLst>
          </p:cNvPr>
          <p:cNvSpPr>
            <a:spLocks noGrp="1"/>
          </p:cNvSpPr>
          <p:nvPr>
            <p:ph type="title"/>
          </p:nvPr>
        </p:nvSpPr>
        <p:spPr/>
        <p:txBody>
          <a:body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316BAEC6-B484-4BD2-BD3D-BB66DE6549F6}"/>
              </a:ext>
            </a:extLst>
          </p:cNvPr>
          <p:cNvSpPr>
            <a:spLocks noGrp="1"/>
          </p:cNvSpPr>
          <p:nvPr>
            <p:ph sz="half" idx="1"/>
          </p:nvPr>
        </p:nvSpPr>
        <p:spPr>
          <a:xfrm>
            <a:off x="838200" y="1825625"/>
            <a:ext cx="5181600" cy="4351338"/>
          </a:xfrm>
          <a:noFill/>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Content Placeholder 3">
            <a:extLst>
              <a:ext uri="{FF2B5EF4-FFF2-40B4-BE49-F238E27FC236}">
                <a16:creationId xmlns:a16="http://schemas.microsoft.com/office/drawing/2014/main" id="{B96FA483-056E-4234-AA77-10C5B0EF10C3}"/>
              </a:ext>
            </a:extLst>
          </p:cNvPr>
          <p:cNvSpPr>
            <a:spLocks noGrp="1"/>
          </p:cNvSpPr>
          <p:nvPr>
            <p:ph sz="half" idx="2"/>
          </p:nvPr>
        </p:nvSpPr>
        <p:spPr>
          <a:xfrm>
            <a:off x="6172200" y="1825625"/>
            <a:ext cx="5181600" cy="4351338"/>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33473041-CF07-4C96-95F6-40E507459B64}"/>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6" name="Footer Placeholder 5">
            <a:extLst>
              <a:ext uri="{FF2B5EF4-FFF2-40B4-BE49-F238E27FC236}">
                <a16:creationId xmlns:a16="http://schemas.microsoft.com/office/drawing/2014/main" id="{3AD9D933-C416-4635-A593-BA359E888769}"/>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3C86A8E2-4B57-433F-8F17-E95688783A1D}"/>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315128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A3AD-E7BC-478B-B48E-86EA323FEC75}"/>
              </a:ext>
            </a:extLst>
          </p:cNvPr>
          <p:cNvSpPr>
            <a:spLocks noGrp="1"/>
          </p:cNvSpPr>
          <p:nvPr>
            <p:ph type="title"/>
          </p:nvPr>
        </p:nvSpPr>
        <p:spPr>
          <a:xfrm>
            <a:off x="839788" y="365125"/>
            <a:ext cx="10515600" cy="1325563"/>
          </a:xfrm>
        </p:spPr>
        <p:txBody>
          <a:body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D92AFC16-300D-4141-ACAB-BAEA267311BE}"/>
              </a:ext>
            </a:extLst>
          </p:cNvPr>
          <p:cNvSpPr>
            <a:spLocks noGrp="1"/>
          </p:cNvSpPr>
          <p:nvPr>
            <p:ph type="body" idx="1"/>
          </p:nvPr>
        </p:nvSpPr>
        <p:spPr>
          <a:xfrm>
            <a:off x="839788" y="1681163"/>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F9AA2A7D-0D7E-430B-BEC6-798927995080}"/>
              </a:ext>
            </a:extLst>
          </p:cNvPr>
          <p:cNvSpPr>
            <a:spLocks noGrp="1"/>
          </p:cNvSpPr>
          <p:nvPr>
            <p:ph sz="half" idx="2"/>
          </p:nvPr>
        </p:nvSpPr>
        <p:spPr>
          <a:xfrm>
            <a:off x="839788" y="2505075"/>
            <a:ext cx="5157787" cy="3684588"/>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Text Placeholder 4">
            <a:extLst>
              <a:ext uri="{FF2B5EF4-FFF2-40B4-BE49-F238E27FC236}">
                <a16:creationId xmlns:a16="http://schemas.microsoft.com/office/drawing/2014/main" id="{F567A1D2-BFC5-4860-BC27-7AB738702A56}"/>
              </a:ext>
            </a:extLst>
          </p:cNvPr>
          <p:cNvSpPr>
            <a:spLocks noGrp="1"/>
          </p:cNvSpPr>
          <p:nvPr>
            <p:ph type="body" sz="quarter" idx="3"/>
          </p:nvPr>
        </p:nvSpPr>
        <p:spPr>
          <a:xfrm>
            <a:off x="6172200" y="1681163"/>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75B077F7-E288-4B62-B005-2822A65E04D8}"/>
              </a:ext>
            </a:extLst>
          </p:cNvPr>
          <p:cNvSpPr>
            <a:spLocks noGrp="1"/>
          </p:cNvSpPr>
          <p:nvPr>
            <p:ph sz="quarter" idx="4"/>
          </p:nvPr>
        </p:nvSpPr>
        <p:spPr>
          <a:xfrm>
            <a:off x="6172200" y="2505075"/>
            <a:ext cx="5183188" cy="3684588"/>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Date Placeholder 6">
            <a:extLst>
              <a:ext uri="{FF2B5EF4-FFF2-40B4-BE49-F238E27FC236}">
                <a16:creationId xmlns:a16="http://schemas.microsoft.com/office/drawing/2014/main" id="{29CEE6B1-DF1A-4349-8692-AF31C08FD54F}"/>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8" name="Footer Placeholder 7">
            <a:extLst>
              <a:ext uri="{FF2B5EF4-FFF2-40B4-BE49-F238E27FC236}">
                <a16:creationId xmlns:a16="http://schemas.microsoft.com/office/drawing/2014/main" id="{6370EC96-A8F6-4F3F-A1E8-0175EEF06C2B}"/>
              </a:ext>
            </a:extLst>
          </p:cNvPr>
          <p:cNvSpPr>
            <a:spLocks noGrp="1"/>
          </p:cNvSpPr>
          <p:nvPr>
            <p:ph type="ftr" sz="quarter" idx="11"/>
          </p:nvPr>
        </p:nvSpPr>
        <p:spPr/>
        <p:txBody>
          <a:bodyPr/>
          <a:lstStyle/>
          <a:p>
            <a:endParaRPr lang="nb-NO" dirty="0"/>
          </a:p>
        </p:txBody>
      </p:sp>
      <p:sp>
        <p:nvSpPr>
          <p:cNvPr id="9" name="Slide Number Placeholder 8">
            <a:extLst>
              <a:ext uri="{FF2B5EF4-FFF2-40B4-BE49-F238E27FC236}">
                <a16:creationId xmlns:a16="http://schemas.microsoft.com/office/drawing/2014/main" id="{3F3762B4-A429-4A8C-A6DC-D306AD1C209E}"/>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40664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A445-6656-43C2-B70F-AB1C9F774CB4}"/>
              </a:ext>
            </a:extLst>
          </p:cNvPr>
          <p:cNvSpPr>
            <a:spLocks noGrp="1"/>
          </p:cNvSpPr>
          <p:nvPr>
            <p:ph type="title"/>
          </p:nvPr>
        </p:nvSpPr>
        <p:spPr/>
        <p:txBody>
          <a:bodyPr/>
          <a:lstStyle/>
          <a:p>
            <a:r>
              <a:rPr lang="nb-NO"/>
              <a:t>Klikk for å redigere tittelstil</a:t>
            </a:r>
            <a:endParaRPr lang="nb-NO" dirty="0"/>
          </a:p>
        </p:txBody>
      </p:sp>
      <p:sp>
        <p:nvSpPr>
          <p:cNvPr id="3" name="Date Placeholder 2">
            <a:extLst>
              <a:ext uri="{FF2B5EF4-FFF2-40B4-BE49-F238E27FC236}">
                <a16:creationId xmlns:a16="http://schemas.microsoft.com/office/drawing/2014/main" id="{D5F7931B-9ECF-4B35-BA7B-158070749F63}"/>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4" name="Footer Placeholder 3">
            <a:extLst>
              <a:ext uri="{FF2B5EF4-FFF2-40B4-BE49-F238E27FC236}">
                <a16:creationId xmlns:a16="http://schemas.microsoft.com/office/drawing/2014/main" id="{BEAD4DBA-228F-421E-BC3A-A929DD01DDF0}"/>
              </a:ext>
            </a:extLst>
          </p:cNvPr>
          <p:cNvSpPr>
            <a:spLocks noGrp="1"/>
          </p:cNvSpPr>
          <p:nvPr>
            <p:ph type="ftr" sz="quarter" idx="11"/>
          </p:nvPr>
        </p:nvSpPr>
        <p:spPr/>
        <p:txBody>
          <a:bodyPr/>
          <a:lstStyle/>
          <a:p>
            <a:endParaRPr lang="nb-NO" dirty="0"/>
          </a:p>
        </p:txBody>
      </p:sp>
      <p:sp>
        <p:nvSpPr>
          <p:cNvPr id="5" name="Slide Number Placeholder 4">
            <a:extLst>
              <a:ext uri="{FF2B5EF4-FFF2-40B4-BE49-F238E27FC236}">
                <a16:creationId xmlns:a16="http://schemas.microsoft.com/office/drawing/2014/main" id="{C30BDF10-DB5A-4916-96B5-46B22DFF6E27}"/>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1512356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5C595D-1000-4E73-843C-CB7107469DE4}"/>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3" name="Footer Placeholder 2">
            <a:extLst>
              <a:ext uri="{FF2B5EF4-FFF2-40B4-BE49-F238E27FC236}">
                <a16:creationId xmlns:a16="http://schemas.microsoft.com/office/drawing/2014/main" id="{D0BD807E-2126-4E21-9236-B435217CB41B}"/>
              </a:ext>
            </a:extLst>
          </p:cNvPr>
          <p:cNvSpPr>
            <a:spLocks noGrp="1"/>
          </p:cNvSpPr>
          <p:nvPr>
            <p:ph type="ftr" sz="quarter" idx="11"/>
          </p:nvPr>
        </p:nvSpPr>
        <p:spPr/>
        <p:txBody>
          <a:bodyPr/>
          <a:lstStyle/>
          <a:p>
            <a:endParaRPr lang="nb-NO" dirty="0"/>
          </a:p>
        </p:txBody>
      </p:sp>
      <p:sp>
        <p:nvSpPr>
          <p:cNvPr id="4" name="Slide Number Placeholder 3">
            <a:extLst>
              <a:ext uri="{FF2B5EF4-FFF2-40B4-BE49-F238E27FC236}">
                <a16:creationId xmlns:a16="http://schemas.microsoft.com/office/drawing/2014/main" id="{9C5BA001-C76B-49BF-9C13-BD86F043E113}"/>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102570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CB61-2483-4939-9C2D-432608E1F6A9}"/>
              </a:ext>
            </a:extLst>
          </p:cNvPr>
          <p:cNvSpPr>
            <a:spLocks noGrp="1"/>
          </p:cNvSpPr>
          <p:nvPr>
            <p:ph type="title"/>
          </p:nvPr>
        </p:nvSpPr>
        <p:spPr>
          <a:xfrm>
            <a:off x="839788" y="457200"/>
            <a:ext cx="3932237" cy="1600200"/>
          </a:xfrm>
        </p:spPr>
        <p:txBody>
          <a:bodyPr anchor="ctr"/>
          <a:lstStyle>
            <a:lvl1pPr>
              <a:defRPr sz="3200"/>
            </a:lvl1p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C555498F-F0CD-4D25-A23E-C4CF3CB70A51}"/>
              </a:ext>
            </a:extLst>
          </p:cNvPr>
          <p:cNvSpPr>
            <a:spLocks noGrp="1"/>
          </p:cNvSpPr>
          <p:nvPr>
            <p:ph idx="1"/>
          </p:nvPr>
        </p:nvSpPr>
        <p:spPr>
          <a:xfrm>
            <a:off x="5183188" y="987425"/>
            <a:ext cx="6172200" cy="4873625"/>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Text Placeholder 3">
            <a:extLst>
              <a:ext uri="{FF2B5EF4-FFF2-40B4-BE49-F238E27FC236}">
                <a16:creationId xmlns:a16="http://schemas.microsoft.com/office/drawing/2014/main" id="{C5E56F8C-F233-4A62-B8B3-F5A82E20A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a:extLst>
              <a:ext uri="{FF2B5EF4-FFF2-40B4-BE49-F238E27FC236}">
                <a16:creationId xmlns:a16="http://schemas.microsoft.com/office/drawing/2014/main" id="{E69A6176-F302-47A3-860E-1A4A3382EF30}"/>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6" name="Footer Placeholder 5">
            <a:extLst>
              <a:ext uri="{FF2B5EF4-FFF2-40B4-BE49-F238E27FC236}">
                <a16:creationId xmlns:a16="http://schemas.microsoft.com/office/drawing/2014/main" id="{C566D6D5-EBE2-4939-A8E7-D34F7DFC5E7C}"/>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249BF2A5-7FD5-4FC1-AC8D-635E6F6B925E}"/>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6843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65F4C-E8BA-45D7-851D-32E1E614CCCD}"/>
              </a:ext>
            </a:extLst>
          </p:cNvPr>
          <p:cNvSpPr>
            <a:spLocks noGrp="1"/>
          </p:cNvSpPr>
          <p:nvPr>
            <p:ph type="title"/>
          </p:nvPr>
        </p:nvSpPr>
        <p:spPr>
          <a:xfrm>
            <a:off x="839788" y="457200"/>
            <a:ext cx="3932237" cy="1600200"/>
          </a:xfrm>
        </p:spPr>
        <p:txBody>
          <a:bodyPr anchor="ctr"/>
          <a:lstStyle>
            <a:lvl1pPr>
              <a:defRPr sz="3200"/>
            </a:lvl1pPr>
          </a:lstStyle>
          <a:p>
            <a:r>
              <a:rPr lang="nb-NO"/>
              <a:t>Klikk for å redigere tittelstil</a:t>
            </a:r>
            <a:endParaRPr lang="nb-NO" dirty="0"/>
          </a:p>
        </p:txBody>
      </p:sp>
      <p:sp>
        <p:nvSpPr>
          <p:cNvPr id="3" name="Picture Placeholder 2">
            <a:extLst>
              <a:ext uri="{FF2B5EF4-FFF2-40B4-BE49-F238E27FC236}">
                <a16:creationId xmlns:a16="http://schemas.microsoft.com/office/drawing/2014/main" id="{5F965F86-94F5-45FF-AF19-9C01145421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Text Placeholder 3">
            <a:extLst>
              <a:ext uri="{FF2B5EF4-FFF2-40B4-BE49-F238E27FC236}">
                <a16:creationId xmlns:a16="http://schemas.microsoft.com/office/drawing/2014/main" id="{20A634A0-78BB-40F6-9AA0-3AB0CD543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a:extLst>
              <a:ext uri="{FF2B5EF4-FFF2-40B4-BE49-F238E27FC236}">
                <a16:creationId xmlns:a16="http://schemas.microsoft.com/office/drawing/2014/main" id="{A74EC517-980F-43D6-B70D-B04F09E00616}"/>
              </a:ext>
            </a:extLst>
          </p:cNvPr>
          <p:cNvSpPr>
            <a:spLocks noGrp="1"/>
          </p:cNvSpPr>
          <p:nvPr>
            <p:ph type="dt" sz="half" idx="10"/>
          </p:nvPr>
        </p:nvSpPr>
        <p:spPr/>
        <p:txBody>
          <a:bodyPr/>
          <a:lstStyle/>
          <a:p>
            <a:fld id="{3C5DF28A-F113-4B7D-8E8C-25B0F1FE55BB}" type="datetimeFigureOut">
              <a:rPr lang="nb-NO" smtClean="0"/>
              <a:t>07.12.2020</a:t>
            </a:fld>
            <a:endParaRPr lang="nb-NO"/>
          </a:p>
        </p:txBody>
      </p:sp>
      <p:sp>
        <p:nvSpPr>
          <p:cNvPr id="6" name="Footer Placeholder 5">
            <a:extLst>
              <a:ext uri="{FF2B5EF4-FFF2-40B4-BE49-F238E27FC236}">
                <a16:creationId xmlns:a16="http://schemas.microsoft.com/office/drawing/2014/main" id="{E7E42A7C-5354-4FB1-8399-2631995A4708}"/>
              </a:ext>
            </a:extLst>
          </p:cNvPr>
          <p:cNvSpPr>
            <a:spLocks noGrp="1"/>
          </p:cNvSpPr>
          <p:nvPr>
            <p:ph type="ftr" sz="quarter" idx="11"/>
          </p:nvPr>
        </p:nvSpPr>
        <p:spPr/>
        <p:txBody>
          <a:bodyPr/>
          <a:lstStyle/>
          <a:p>
            <a:endParaRPr lang="nb-NO" dirty="0"/>
          </a:p>
        </p:txBody>
      </p:sp>
      <p:sp>
        <p:nvSpPr>
          <p:cNvPr id="7" name="Slide Number Placeholder 6">
            <a:extLst>
              <a:ext uri="{FF2B5EF4-FFF2-40B4-BE49-F238E27FC236}">
                <a16:creationId xmlns:a16="http://schemas.microsoft.com/office/drawing/2014/main" id="{8346473E-9D2C-4A7E-9423-196AAAF6E918}"/>
              </a:ext>
            </a:extLst>
          </p:cNvPr>
          <p:cNvSpPr>
            <a:spLocks noGrp="1"/>
          </p:cNvSpPr>
          <p:nvPr>
            <p:ph type="sldNum" sz="quarter" idx="12"/>
          </p:nvPr>
        </p:nvSpPr>
        <p:spPr/>
        <p:txBody>
          <a:bodyPr/>
          <a:lstStyle/>
          <a:p>
            <a:fld id="{F4192D75-E9B6-45DA-821F-2F843849F6D4}" type="slidenum">
              <a:rPr lang="nb-NO" smtClean="0"/>
              <a:t>‹#›</a:t>
            </a:fld>
            <a:endParaRPr lang="nb-NO"/>
          </a:p>
        </p:txBody>
      </p:sp>
    </p:spTree>
    <p:extLst>
      <p:ext uri="{BB962C8B-B14F-4D97-AF65-F5344CB8AC3E}">
        <p14:creationId xmlns:p14="http://schemas.microsoft.com/office/powerpoint/2010/main" val="11539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F1608-F542-4528-ADCC-2306B029DE5F}"/>
              </a:ext>
            </a:extLst>
          </p:cNvPr>
          <p:cNvSpPr>
            <a:spLocks noGrp="1"/>
          </p:cNvSpPr>
          <p:nvPr>
            <p:ph type="title"/>
          </p:nvPr>
        </p:nvSpPr>
        <p:spPr>
          <a:xfrm>
            <a:off x="838200" y="365125"/>
            <a:ext cx="9885218" cy="1325563"/>
          </a:xfrm>
          <a:prstGeom prst="rect">
            <a:avLst/>
          </a:prstGeom>
          <a:noFill/>
        </p:spPr>
        <p:txBody>
          <a:bodyPr vert="horz" lIns="91440" tIns="45720" rIns="91440" bIns="45720" rtlCol="0" anchor="ctr">
            <a:normAutofit/>
          </a:bodyPr>
          <a:lstStyle/>
          <a:p>
            <a:r>
              <a:rPr lang="en-US" dirty="0" err="1"/>
              <a:t>Tittel</a:t>
            </a:r>
            <a:endParaRPr lang="nb-NO" dirty="0"/>
          </a:p>
        </p:txBody>
      </p:sp>
      <p:sp>
        <p:nvSpPr>
          <p:cNvPr id="3" name="Text Placeholder 2">
            <a:extLst>
              <a:ext uri="{FF2B5EF4-FFF2-40B4-BE49-F238E27FC236}">
                <a16:creationId xmlns:a16="http://schemas.microsoft.com/office/drawing/2014/main" id="{2CBE50C4-9073-4421-97FA-2C4B78ACBD19}"/>
              </a:ext>
            </a:extLst>
          </p:cNvPr>
          <p:cNvSpPr>
            <a:spLocks noGrp="1"/>
          </p:cNvSpPr>
          <p:nvPr>
            <p:ph type="body" idx="1"/>
          </p:nvPr>
        </p:nvSpPr>
        <p:spPr>
          <a:xfrm>
            <a:off x="838200" y="1690688"/>
            <a:ext cx="10515600" cy="448627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a:extLst>
              <a:ext uri="{FF2B5EF4-FFF2-40B4-BE49-F238E27FC236}">
                <a16:creationId xmlns:a16="http://schemas.microsoft.com/office/drawing/2014/main" id="{E4D91392-2A81-404D-AC1E-6E715CE7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DF28A-F113-4B7D-8E8C-25B0F1FE55BB}" type="datetimeFigureOut">
              <a:rPr lang="nb-NO" smtClean="0"/>
              <a:t>07.12.2020</a:t>
            </a:fld>
            <a:endParaRPr lang="nb-NO"/>
          </a:p>
        </p:txBody>
      </p:sp>
      <p:sp>
        <p:nvSpPr>
          <p:cNvPr id="5" name="Footer Placeholder 4">
            <a:extLst>
              <a:ext uri="{FF2B5EF4-FFF2-40B4-BE49-F238E27FC236}">
                <a16:creationId xmlns:a16="http://schemas.microsoft.com/office/drawing/2014/main" id="{5A02E536-1833-4275-9C62-442F608826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lumMod val="85000"/>
                  </a:schemeClr>
                </a:solidFill>
                <a:latin typeface="Arial" panose="020B0604020202020204" pitchFamily="34" charset="0"/>
                <a:cs typeface="Arial" panose="020B0604020202020204" pitchFamily="34" charset="0"/>
              </a:defRPr>
            </a:lvl1pPr>
          </a:lstStyle>
          <a:p>
            <a:endParaRPr lang="nb-NO" dirty="0"/>
          </a:p>
        </p:txBody>
      </p:sp>
      <p:sp>
        <p:nvSpPr>
          <p:cNvPr id="6" name="Slide Number Placeholder 5">
            <a:extLst>
              <a:ext uri="{FF2B5EF4-FFF2-40B4-BE49-F238E27FC236}">
                <a16:creationId xmlns:a16="http://schemas.microsoft.com/office/drawing/2014/main" id="{319C194B-F8D6-4EDE-8E50-58AB6E1FC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nb-NO" dirty="0"/>
          </a:p>
        </p:txBody>
      </p:sp>
      <p:pic>
        <p:nvPicPr>
          <p:cNvPr id="28" name="Picture 27">
            <a:extLst>
              <a:ext uri="{FF2B5EF4-FFF2-40B4-BE49-F238E27FC236}">
                <a16:creationId xmlns:a16="http://schemas.microsoft.com/office/drawing/2014/main" id="{486E85AC-2975-46E5-8898-1440A7ADC1E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23418" y="529764"/>
            <a:ext cx="949874" cy="981537"/>
          </a:xfrm>
          <a:prstGeom prst="rect">
            <a:avLst/>
          </a:prstGeom>
        </p:spPr>
      </p:pic>
    </p:spTree>
    <p:extLst>
      <p:ext uri="{BB962C8B-B14F-4D97-AF65-F5344CB8AC3E}">
        <p14:creationId xmlns:p14="http://schemas.microsoft.com/office/powerpoint/2010/main" val="2781028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jpe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jpe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jpeg"/><Relationship Id="rId20" Type="http://schemas.openxmlformats.org/officeDocument/2006/relationships/image" Target="../media/image28.png"/><Relationship Id="rId29"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24" Type="http://schemas.openxmlformats.org/officeDocument/2006/relationships/image" Target="../media/image32.jpeg"/><Relationship Id="rId5" Type="http://schemas.openxmlformats.org/officeDocument/2006/relationships/image" Target="../media/image13.jpe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jpe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5.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4DDB9E-FF84-C643-BBB4-EA2D1DB117AE}"/>
              </a:ext>
            </a:extLst>
          </p:cNvPr>
          <p:cNvSpPr>
            <a:spLocks noGrp="1"/>
          </p:cNvSpPr>
          <p:nvPr>
            <p:ph type="title"/>
          </p:nvPr>
        </p:nvSpPr>
        <p:spPr>
          <a:xfrm>
            <a:off x="1153391" y="2102070"/>
            <a:ext cx="9885218" cy="1989712"/>
          </a:xfrm>
        </p:spPr>
        <p:txBody>
          <a:bodyPr>
            <a:normAutofit/>
          </a:bodyPr>
          <a:lstStyle/>
          <a:p>
            <a:r>
              <a:rPr lang="nb-NO" sz="5400" dirty="0">
                <a:latin typeface="Trebuchet MS" panose="020B0703020202090204" pitchFamily="34" charset="0"/>
              </a:rPr>
              <a:t>Studentfrivilligheten:</a:t>
            </a:r>
            <a:br>
              <a:rPr lang="nb-NO" dirty="0">
                <a:latin typeface="Trebuchet MS" panose="020B0703020202090204" pitchFamily="34" charset="0"/>
              </a:rPr>
            </a:br>
            <a:r>
              <a:rPr lang="nb-NO" dirty="0">
                <a:latin typeface="Trebuchet MS" panose="020B0703020202090204" pitchFamily="34" charset="0"/>
              </a:rPr>
              <a:t>Fra </a:t>
            </a:r>
            <a:r>
              <a:rPr lang="nb-NO" i="1" dirty="0">
                <a:latin typeface="Trebuchet MS" panose="020B0703020202090204" pitchFamily="34" charset="0"/>
              </a:rPr>
              <a:t>studerende</a:t>
            </a:r>
            <a:r>
              <a:rPr lang="nb-NO" dirty="0">
                <a:latin typeface="Trebuchet MS" panose="020B0703020202090204" pitchFamily="34" charset="0"/>
              </a:rPr>
              <a:t> til </a:t>
            </a:r>
            <a:r>
              <a:rPr lang="nb-NO" i="1" dirty="0">
                <a:latin typeface="Trebuchet MS" panose="020B0703020202090204" pitchFamily="34" charset="0"/>
              </a:rPr>
              <a:t>student</a:t>
            </a:r>
          </a:p>
        </p:txBody>
      </p:sp>
      <p:pic>
        <p:nvPicPr>
          <p:cNvPr id="6" name="Bilde 5">
            <a:extLst>
              <a:ext uri="{FF2B5EF4-FFF2-40B4-BE49-F238E27FC236}">
                <a16:creationId xmlns:a16="http://schemas.microsoft.com/office/drawing/2014/main" id="{4C8A0A43-D9A6-8341-8408-45490EC24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988" y="2932034"/>
            <a:ext cx="3962400" cy="4198257"/>
          </a:xfrm>
          <a:prstGeom prst="rect">
            <a:avLst/>
          </a:prstGeom>
        </p:spPr>
      </p:pic>
      <p:sp>
        <p:nvSpPr>
          <p:cNvPr id="7" name="TekstSylinder 6">
            <a:extLst>
              <a:ext uri="{FF2B5EF4-FFF2-40B4-BE49-F238E27FC236}">
                <a16:creationId xmlns:a16="http://schemas.microsoft.com/office/drawing/2014/main" id="{4E81BB8F-5E8F-FF4F-8B2C-58C44DAA662C}"/>
              </a:ext>
            </a:extLst>
          </p:cNvPr>
          <p:cNvSpPr txBox="1"/>
          <p:nvPr/>
        </p:nvSpPr>
        <p:spPr>
          <a:xfrm>
            <a:off x="1261541" y="3971860"/>
            <a:ext cx="7165298" cy="646331"/>
          </a:xfrm>
          <a:prstGeom prst="rect">
            <a:avLst/>
          </a:prstGeom>
          <a:noFill/>
        </p:spPr>
        <p:txBody>
          <a:bodyPr wrap="square" rtlCol="0">
            <a:spAutoFit/>
          </a:bodyPr>
          <a:lstStyle/>
          <a:p>
            <a:r>
              <a:rPr lang="nb-NO" dirty="0">
                <a:solidFill>
                  <a:schemeClr val="bg1"/>
                </a:solidFill>
                <a:latin typeface="Trebuchet MS" panose="020B0703020202090204" pitchFamily="34" charset="0"/>
              </a:rPr>
              <a:t>Digital årskonferanse 2020</a:t>
            </a:r>
          </a:p>
          <a:p>
            <a:r>
              <a:rPr lang="nb-NO" dirty="0">
                <a:solidFill>
                  <a:schemeClr val="bg1"/>
                </a:solidFill>
                <a:latin typeface="Trebuchet MS" panose="020B0703020202090204" pitchFamily="34" charset="0"/>
              </a:rPr>
              <a:t>Simon Løvdal, Mathilde Eiksund og Simen Ringdahl </a:t>
            </a:r>
          </a:p>
        </p:txBody>
      </p:sp>
    </p:spTree>
    <p:extLst>
      <p:ext uri="{BB962C8B-B14F-4D97-AF65-F5344CB8AC3E}">
        <p14:creationId xmlns:p14="http://schemas.microsoft.com/office/powerpoint/2010/main" val="379871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E6ABB-36C3-7847-B87E-662D6D9C58ED}"/>
              </a:ext>
            </a:extLst>
          </p:cNvPr>
          <p:cNvSpPr>
            <a:spLocks noGrp="1"/>
          </p:cNvSpPr>
          <p:nvPr>
            <p:ph type="title"/>
          </p:nvPr>
        </p:nvSpPr>
        <p:spPr/>
        <p:txBody>
          <a:bodyPr/>
          <a:lstStyle/>
          <a:p>
            <a:r>
              <a:rPr lang="nb-NO" dirty="0">
                <a:latin typeface="Trebuchet MS" panose="020B0703020202090204" pitchFamily="34" charset="0"/>
              </a:rPr>
              <a:t>Spørsmål til diskusjon:</a:t>
            </a:r>
          </a:p>
        </p:txBody>
      </p:sp>
      <p:sp>
        <p:nvSpPr>
          <p:cNvPr id="10" name="Avrundet rektangel 9">
            <a:extLst>
              <a:ext uri="{FF2B5EF4-FFF2-40B4-BE49-F238E27FC236}">
                <a16:creationId xmlns:a16="http://schemas.microsoft.com/office/drawing/2014/main" id="{E0E50506-C534-954D-A270-9A7C28DA1E0F}"/>
              </a:ext>
            </a:extLst>
          </p:cNvPr>
          <p:cNvSpPr/>
          <p:nvPr/>
        </p:nvSpPr>
        <p:spPr>
          <a:xfrm>
            <a:off x="838200" y="2050453"/>
            <a:ext cx="4408357" cy="4170466"/>
          </a:xfrm>
          <a:prstGeom prst="roundRect">
            <a:avLst/>
          </a:prstGeom>
          <a:solidFill>
            <a:srgbClr val="7030A0">
              <a:alpha val="49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latin typeface="Trebuchet MS" panose="020B0703020202090204" pitchFamily="34" charset="0"/>
              </a:rPr>
              <a:t>Hvordan ser studentfrivilligheten ut ved din institusjon?</a:t>
            </a:r>
          </a:p>
        </p:txBody>
      </p:sp>
      <p:sp>
        <p:nvSpPr>
          <p:cNvPr id="12" name="Avrundet rektangel 11">
            <a:extLst>
              <a:ext uri="{FF2B5EF4-FFF2-40B4-BE49-F238E27FC236}">
                <a16:creationId xmlns:a16="http://schemas.microsoft.com/office/drawing/2014/main" id="{4EDE9C7E-DF8E-1C4A-BB01-888C037DA144}"/>
              </a:ext>
            </a:extLst>
          </p:cNvPr>
          <p:cNvSpPr/>
          <p:nvPr/>
        </p:nvSpPr>
        <p:spPr>
          <a:xfrm>
            <a:off x="6945443" y="2050453"/>
            <a:ext cx="4408357" cy="4170466"/>
          </a:xfrm>
          <a:prstGeom prst="roundRect">
            <a:avLst/>
          </a:prstGeom>
          <a:solidFill>
            <a:srgbClr val="7030A0">
              <a:alpha val="49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latin typeface="Trebuchet MS" panose="020B0703020202090204" pitchFamily="34" charset="0"/>
              </a:rPr>
              <a:t>Hvordan kan man lære av hverandre?</a:t>
            </a:r>
          </a:p>
        </p:txBody>
      </p:sp>
    </p:spTree>
    <p:extLst>
      <p:ext uri="{BB962C8B-B14F-4D97-AF65-F5344CB8AC3E}">
        <p14:creationId xmlns:p14="http://schemas.microsoft.com/office/powerpoint/2010/main" val="145347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5F882A-F81A-0845-B088-6281A2BC8039}"/>
              </a:ext>
            </a:extLst>
          </p:cNvPr>
          <p:cNvSpPr>
            <a:spLocks noGrp="1"/>
          </p:cNvSpPr>
          <p:nvPr>
            <p:ph type="title"/>
          </p:nvPr>
        </p:nvSpPr>
        <p:spPr>
          <a:xfrm>
            <a:off x="838200" y="365125"/>
            <a:ext cx="9885218" cy="1325563"/>
          </a:xfrm>
        </p:spPr>
        <p:txBody>
          <a:bodyPr anchor="ctr">
            <a:normAutofit/>
          </a:bodyPr>
          <a:lstStyle/>
          <a:p>
            <a:r>
              <a:rPr lang="nn-NO" sz="4000" dirty="0" err="1"/>
              <a:t>Studentenes</a:t>
            </a:r>
            <a:r>
              <a:rPr lang="nn-NO" sz="4000" dirty="0"/>
              <a:t> helse- og </a:t>
            </a:r>
            <a:r>
              <a:rPr lang="nn-NO" sz="4000" dirty="0" err="1"/>
              <a:t>trivselsundersøkelse</a:t>
            </a:r>
            <a:r>
              <a:rPr lang="nn-NO" sz="4000" dirty="0"/>
              <a:t> (</a:t>
            </a:r>
            <a:r>
              <a:rPr lang="nn-NO" sz="4000" dirty="0" err="1"/>
              <a:t>SHoT</a:t>
            </a:r>
            <a:r>
              <a:rPr lang="nn-NO" sz="4000" dirty="0"/>
              <a:t>) 2018</a:t>
            </a:r>
          </a:p>
        </p:txBody>
      </p:sp>
      <p:pic>
        <p:nvPicPr>
          <p:cNvPr id="5" name="Bilde 4">
            <a:extLst>
              <a:ext uri="{FF2B5EF4-FFF2-40B4-BE49-F238E27FC236}">
                <a16:creationId xmlns:a16="http://schemas.microsoft.com/office/drawing/2014/main" id="{5CA04BD3-93DA-E34B-8349-C33194721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533" y="1825625"/>
            <a:ext cx="3850934" cy="4351338"/>
          </a:xfrm>
          <a:prstGeom prst="rect">
            <a:avLst/>
          </a:prstGeom>
          <a:noFill/>
        </p:spPr>
      </p:pic>
      <p:sp>
        <p:nvSpPr>
          <p:cNvPr id="3" name="Plassholder for innhold 2">
            <a:extLst>
              <a:ext uri="{FF2B5EF4-FFF2-40B4-BE49-F238E27FC236}">
                <a16:creationId xmlns:a16="http://schemas.microsoft.com/office/drawing/2014/main" id="{55D2E07E-4BC4-6B42-9B54-D593B388BB9A}"/>
              </a:ext>
            </a:extLst>
          </p:cNvPr>
          <p:cNvSpPr>
            <a:spLocks noGrp="1"/>
          </p:cNvSpPr>
          <p:nvPr>
            <p:ph sz="half" idx="2"/>
          </p:nvPr>
        </p:nvSpPr>
        <p:spPr>
          <a:xfrm>
            <a:off x="6172200" y="1825625"/>
            <a:ext cx="5181600" cy="4351338"/>
          </a:xfrm>
        </p:spPr>
        <p:txBody>
          <a:bodyPr anchor="ctr">
            <a:normAutofit/>
          </a:bodyPr>
          <a:lstStyle/>
          <a:p>
            <a:r>
              <a:rPr lang="nn-NO" dirty="0"/>
              <a:t>Kartlegger </a:t>
            </a:r>
            <a:r>
              <a:rPr lang="nn-NO" dirty="0" err="1"/>
              <a:t>studentenes</a:t>
            </a:r>
            <a:r>
              <a:rPr lang="nn-NO" dirty="0"/>
              <a:t> helse og trivsel i bred forstand</a:t>
            </a:r>
          </a:p>
          <a:p>
            <a:r>
              <a:rPr lang="nn-NO" dirty="0"/>
              <a:t>Vi ser på generelle </a:t>
            </a:r>
            <a:r>
              <a:rPr lang="nn-NO" dirty="0" err="1"/>
              <a:t>trender</a:t>
            </a:r>
            <a:r>
              <a:rPr lang="nn-NO" dirty="0"/>
              <a:t>, men har </a:t>
            </a:r>
            <a:r>
              <a:rPr lang="nn-NO" dirty="0" err="1"/>
              <a:t>ikke</a:t>
            </a:r>
            <a:r>
              <a:rPr lang="nn-NO" dirty="0"/>
              <a:t> grunnlag for å påstå noen korrelasjon</a:t>
            </a:r>
          </a:p>
        </p:txBody>
      </p:sp>
    </p:spTree>
    <p:extLst>
      <p:ext uri="{BB962C8B-B14F-4D97-AF65-F5344CB8AC3E}">
        <p14:creationId xmlns:p14="http://schemas.microsoft.com/office/powerpoint/2010/main" val="215910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30A3A84-0B19-4194-BA7F-00C7810344A8}"/>
              </a:ext>
            </a:extLst>
          </p:cNvPr>
          <p:cNvSpPr>
            <a:spLocks noGrp="1"/>
          </p:cNvSpPr>
          <p:nvPr>
            <p:ph type="title"/>
          </p:nvPr>
        </p:nvSpPr>
        <p:spPr>
          <a:xfrm>
            <a:off x="844550" y="1490665"/>
            <a:ext cx="10515600" cy="1938335"/>
          </a:xfrm>
        </p:spPr>
        <p:txBody>
          <a:bodyPr>
            <a:normAutofit/>
          </a:bodyPr>
          <a:lstStyle/>
          <a:p>
            <a:pPr>
              <a:lnSpc>
                <a:spcPct val="100000"/>
              </a:lnSpc>
            </a:pPr>
            <a:r>
              <a:rPr lang="en-US" sz="2800" b="0" i="1" dirty="0"/>
              <a:t>“</a:t>
            </a:r>
            <a:r>
              <a:rPr lang="en-US" sz="2800" b="0" i="1" dirty="0" err="1"/>
              <a:t>Livskvalitet</a:t>
            </a:r>
            <a:r>
              <a:rPr lang="en-US" sz="2800" b="0" i="1" dirty="0"/>
              <a:t> handler om </a:t>
            </a:r>
            <a:r>
              <a:rPr lang="en-US" sz="2800" b="0" i="1" dirty="0" err="1"/>
              <a:t>å</a:t>
            </a:r>
            <a:r>
              <a:rPr lang="en-US" sz="2800" b="0" i="1" dirty="0"/>
              <a:t> </a:t>
            </a:r>
            <a:r>
              <a:rPr lang="en-US" sz="2800" b="0" i="1" dirty="0" err="1"/>
              <a:t>oppleve</a:t>
            </a:r>
            <a:r>
              <a:rPr lang="en-US" sz="2800" b="0" i="1" dirty="0"/>
              <a:t> glede </a:t>
            </a:r>
            <a:r>
              <a:rPr lang="en-US" sz="2800" b="0" i="1" dirty="0" err="1"/>
              <a:t>og</a:t>
            </a:r>
            <a:r>
              <a:rPr lang="en-US" sz="2800" b="0" i="1" dirty="0"/>
              <a:t> </a:t>
            </a:r>
            <a:r>
              <a:rPr lang="en-US" sz="2800" b="0" i="1" dirty="0" err="1"/>
              <a:t>mening</a:t>
            </a:r>
            <a:r>
              <a:rPr lang="en-US" sz="2800" b="0" i="1" dirty="0"/>
              <a:t>, </a:t>
            </a:r>
            <a:r>
              <a:rPr lang="en-US" sz="2800" b="0" i="1" dirty="0" err="1"/>
              <a:t>vitalitet</a:t>
            </a:r>
            <a:r>
              <a:rPr lang="en-US" sz="2800" b="0" i="1" dirty="0"/>
              <a:t> </a:t>
            </a:r>
            <a:r>
              <a:rPr lang="en-US" sz="2800" b="0" i="1" dirty="0" err="1"/>
              <a:t>og</a:t>
            </a:r>
            <a:r>
              <a:rPr lang="en-US" sz="2800" b="0" i="1" dirty="0"/>
              <a:t> </a:t>
            </a:r>
            <a:r>
              <a:rPr lang="en-US" sz="2800" b="0" i="1" dirty="0" err="1"/>
              <a:t>tilfredshet</a:t>
            </a:r>
            <a:r>
              <a:rPr lang="en-US" sz="2800" b="0" i="1" dirty="0"/>
              <a:t>, </a:t>
            </a:r>
            <a:r>
              <a:rPr lang="en-US" sz="2800" b="0" i="1" dirty="0" err="1"/>
              <a:t>trygghet</a:t>
            </a:r>
            <a:r>
              <a:rPr lang="en-US" sz="2800" b="0" i="1" dirty="0"/>
              <a:t> </a:t>
            </a:r>
            <a:r>
              <a:rPr lang="en-US" sz="2800" b="0" i="1" dirty="0" err="1"/>
              <a:t>og</a:t>
            </a:r>
            <a:r>
              <a:rPr lang="en-US" sz="2800" b="0" i="1" dirty="0"/>
              <a:t> </a:t>
            </a:r>
            <a:r>
              <a:rPr lang="en-US" sz="2800" b="0" i="1" dirty="0" err="1"/>
              <a:t>tilhørighet</a:t>
            </a:r>
            <a:r>
              <a:rPr lang="en-US" sz="2800" b="0" i="1" dirty="0"/>
              <a:t>, om </a:t>
            </a:r>
            <a:r>
              <a:rPr lang="en-US" sz="2800" b="0" i="1" dirty="0" err="1"/>
              <a:t>å</a:t>
            </a:r>
            <a:r>
              <a:rPr lang="en-US" sz="2800" b="0" i="1" dirty="0"/>
              <a:t> </a:t>
            </a:r>
            <a:r>
              <a:rPr lang="en-US" sz="2800" b="0" i="1" dirty="0" err="1"/>
              <a:t>bruke</a:t>
            </a:r>
            <a:r>
              <a:rPr lang="en-US" sz="2800" b="0" i="1" dirty="0"/>
              <a:t> </a:t>
            </a:r>
            <a:r>
              <a:rPr lang="en-US" sz="2800" b="0" i="1" dirty="0" err="1"/>
              <a:t>personlige</a:t>
            </a:r>
            <a:r>
              <a:rPr lang="en-US" sz="2800" b="0" i="1" dirty="0"/>
              <a:t> </a:t>
            </a:r>
            <a:r>
              <a:rPr lang="en-US" sz="2800" b="0" i="1" dirty="0" err="1"/>
              <a:t>styrker</a:t>
            </a:r>
            <a:r>
              <a:rPr lang="en-US" sz="2800" b="0" i="1" dirty="0"/>
              <a:t>, </a:t>
            </a:r>
            <a:r>
              <a:rPr lang="en-US" sz="2800" b="0" i="1" dirty="0" err="1"/>
              <a:t>føle</a:t>
            </a:r>
            <a:r>
              <a:rPr lang="en-US" sz="2800" b="0" i="1" dirty="0"/>
              <a:t> interesse, </a:t>
            </a:r>
            <a:r>
              <a:rPr lang="en-US" sz="2800" b="0" i="1" dirty="0" err="1"/>
              <a:t>mestring</a:t>
            </a:r>
            <a:r>
              <a:rPr lang="en-US" sz="2800" b="0" i="1" dirty="0"/>
              <a:t> </a:t>
            </a:r>
            <a:r>
              <a:rPr lang="en-US" sz="2800" b="0" i="1" dirty="0" err="1"/>
              <a:t>og</a:t>
            </a:r>
            <a:r>
              <a:rPr lang="en-US" sz="2800" b="0" i="1" dirty="0"/>
              <a:t> </a:t>
            </a:r>
            <a:r>
              <a:rPr lang="en-US" sz="2800" b="0" i="1" dirty="0" err="1"/>
              <a:t>engasjement</a:t>
            </a:r>
            <a:r>
              <a:rPr lang="en-US" sz="2800" b="0" i="1" dirty="0"/>
              <a:t>.”</a:t>
            </a:r>
          </a:p>
        </p:txBody>
      </p:sp>
      <p:sp>
        <p:nvSpPr>
          <p:cNvPr id="13" name="Text Placeholder 2">
            <a:extLst>
              <a:ext uri="{FF2B5EF4-FFF2-40B4-BE49-F238E27FC236}">
                <a16:creationId xmlns:a16="http://schemas.microsoft.com/office/drawing/2014/main" id="{AE31D999-4423-49E7-A619-060B63AD3D43}"/>
              </a:ext>
            </a:extLst>
          </p:cNvPr>
          <p:cNvSpPr>
            <a:spLocks noGrp="1"/>
          </p:cNvSpPr>
          <p:nvPr>
            <p:ph type="body" idx="1"/>
          </p:nvPr>
        </p:nvSpPr>
        <p:spPr>
          <a:xfrm>
            <a:off x="831850" y="3210247"/>
            <a:ext cx="10515600" cy="824173"/>
          </a:xfrm>
        </p:spPr>
        <p:txBody>
          <a:bodyPr>
            <a:normAutofit/>
          </a:bodyPr>
          <a:lstStyle/>
          <a:p>
            <a:r>
              <a:rPr lang="en-US" dirty="0"/>
              <a:t>(</a:t>
            </a:r>
            <a:r>
              <a:rPr lang="en-US" dirty="0" err="1"/>
              <a:t>Marit</a:t>
            </a:r>
            <a:r>
              <a:rPr lang="en-US" dirty="0"/>
              <a:t> </a:t>
            </a:r>
            <a:r>
              <a:rPr lang="en-US" dirty="0" err="1"/>
              <a:t>Knapstad</a:t>
            </a:r>
            <a:r>
              <a:rPr lang="en-US" dirty="0"/>
              <a:t>, Ove </a:t>
            </a:r>
            <a:r>
              <a:rPr lang="en-US" dirty="0" err="1"/>
              <a:t>Heradstveit</a:t>
            </a:r>
            <a:r>
              <a:rPr lang="en-US" dirty="0"/>
              <a:t>, </a:t>
            </a:r>
            <a:r>
              <a:rPr lang="en-US" dirty="0" err="1"/>
              <a:t>Børge</a:t>
            </a:r>
            <a:r>
              <a:rPr lang="en-US" dirty="0"/>
              <a:t> </a:t>
            </a:r>
            <a:r>
              <a:rPr lang="en-US" dirty="0" err="1"/>
              <a:t>Sivertses</a:t>
            </a:r>
            <a:r>
              <a:rPr lang="en-US" dirty="0"/>
              <a:t>/</a:t>
            </a:r>
            <a:r>
              <a:rPr lang="en-US" dirty="0" err="1"/>
              <a:t>Studentenes</a:t>
            </a:r>
            <a:r>
              <a:rPr lang="en-US" dirty="0"/>
              <a:t> Helse- </a:t>
            </a:r>
            <a:r>
              <a:rPr lang="en-US" dirty="0" err="1"/>
              <a:t>og</a:t>
            </a:r>
            <a:r>
              <a:rPr lang="en-US" dirty="0"/>
              <a:t> </a:t>
            </a:r>
            <a:r>
              <a:rPr lang="en-US" dirty="0" err="1"/>
              <a:t>Trivselsundersøkelse</a:t>
            </a:r>
            <a:r>
              <a:rPr lang="en-US" dirty="0"/>
              <a:t> (</a:t>
            </a:r>
            <a:r>
              <a:rPr lang="en-US" dirty="0" err="1"/>
              <a:t>SHoT</a:t>
            </a:r>
            <a:r>
              <a:rPr lang="en-US" dirty="0"/>
              <a:t>), 2018, s. 69)</a:t>
            </a:r>
          </a:p>
        </p:txBody>
      </p:sp>
      <p:sp>
        <p:nvSpPr>
          <p:cNvPr id="9" name="Tittel 1">
            <a:extLst>
              <a:ext uri="{FF2B5EF4-FFF2-40B4-BE49-F238E27FC236}">
                <a16:creationId xmlns:a16="http://schemas.microsoft.com/office/drawing/2014/main" id="{1AF8FE19-AB19-114C-BA4D-07B4F25D6A82}"/>
              </a:ext>
            </a:extLst>
          </p:cNvPr>
          <p:cNvSpPr txBox="1">
            <a:spLocks/>
          </p:cNvSpPr>
          <p:nvPr/>
        </p:nvSpPr>
        <p:spPr>
          <a:xfrm>
            <a:off x="831850" y="4337131"/>
            <a:ext cx="10515600" cy="101683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nn-NO" sz="2800" b="0" dirty="0"/>
              <a:t>Omtrent fire av ti (38 %) god livskvalitet, mens 46 % </a:t>
            </a:r>
            <a:r>
              <a:rPr lang="nn-NO" sz="2800" b="0" dirty="0" err="1"/>
              <a:t>oppgir</a:t>
            </a:r>
            <a:r>
              <a:rPr lang="nn-NO" sz="2800" b="0" dirty="0"/>
              <a:t> å ha middels og 15 % dårlig eller svært dårlig livskvalitet</a:t>
            </a:r>
          </a:p>
        </p:txBody>
      </p:sp>
      <p:sp>
        <p:nvSpPr>
          <p:cNvPr id="11" name="Text Placeholder 2">
            <a:extLst>
              <a:ext uri="{FF2B5EF4-FFF2-40B4-BE49-F238E27FC236}">
                <a16:creationId xmlns:a16="http://schemas.microsoft.com/office/drawing/2014/main" id="{7C14DFEA-1DE5-1E47-A3FB-AC18E86AA085}"/>
              </a:ext>
            </a:extLst>
          </p:cNvPr>
          <p:cNvSpPr txBox="1">
            <a:spLocks/>
          </p:cNvSpPr>
          <p:nvPr/>
        </p:nvSpPr>
        <p:spPr>
          <a:xfrm>
            <a:off x="831850" y="5367335"/>
            <a:ext cx="10515600" cy="8241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a:t>
            </a:r>
            <a:r>
              <a:rPr lang="en-US" dirty="0" err="1"/>
              <a:t>Marit</a:t>
            </a:r>
            <a:r>
              <a:rPr lang="en-US" dirty="0"/>
              <a:t> </a:t>
            </a:r>
            <a:r>
              <a:rPr lang="en-US" dirty="0" err="1"/>
              <a:t>Knapstad</a:t>
            </a:r>
            <a:r>
              <a:rPr lang="en-US" dirty="0"/>
              <a:t>, Ove </a:t>
            </a:r>
            <a:r>
              <a:rPr lang="en-US" dirty="0" err="1"/>
              <a:t>Heradstveit</a:t>
            </a:r>
            <a:r>
              <a:rPr lang="en-US" dirty="0"/>
              <a:t>, </a:t>
            </a:r>
            <a:r>
              <a:rPr lang="en-US" dirty="0" err="1"/>
              <a:t>Børge</a:t>
            </a:r>
            <a:r>
              <a:rPr lang="en-US" dirty="0"/>
              <a:t> </a:t>
            </a:r>
            <a:r>
              <a:rPr lang="en-US" dirty="0" err="1"/>
              <a:t>Sivertses</a:t>
            </a:r>
            <a:r>
              <a:rPr lang="en-US" dirty="0"/>
              <a:t>/</a:t>
            </a:r>
            <a:r>
              <a:rPr lang="en-US" dirty="0" err="1"/>
              <a:t>Studentenes</a:t>
            </a:r>
            <a:r>
              <a:rPr lang="en-US" dirty="0"/>
              <a:t> Helse- </a:t>
            </a:r>
            <a:r>
              <a:rPr lang="en-US" dirty="0" err="1"/>
              <a:t>og</a:t>
            </a:r>
            <a:r>
              <a:rPr lang="en-US" dirty="0"/>
              <a:t> </a:t>
            </a:r>
            <a:r>
              <a:rPr lang="en-US" dirty="0" err="1"/>
              <a:t>Trivselsundersøkelse</a:t>
            </a:r>
            <a:r>
              <a:rPr lang="en-US" dirty="0"/>
              <a:t> (</a:t>
            </a:r>
            <a:r>
              <a:rPr lang="en-US" dirty="0" err="1"/>
              <a:t>SHoT</a:t>
            </a:r>
            <a:r>
              <a:rPr lang="en-US" dirty="0"/>
              <a:t>), 2018, s. 67)</a:t>
            </a:r>
          </a:p>
        </p:txBody>
      </p:sp>
    </p:spTree>
    <p:extLst>
      <p:ext uri="{BB962C8B-B14F-4D97-AF65-F5344CB8AC3E}">
        <p14:creationId xmlns:p14="http://schemas.microsoft.com/office/powerpoint/2010/main" val="21464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7121D3-A4C8-B143-87E5-B2B00BBB3CA7}"/>
              </a:ext>
            </a:extLst>
          </p:cNvPr>
          <p:cNvSpPr>
            <a:spLocks noGrp="1"/>
          </p:cNvSpPr>
          <p:nvPr>
            <p:ph type="title"/>
          </p:nvPr>
        </p:nvSpPr>
        <p:spPr>
          <a:xfrm>
            <a:off x="831850" y="1709738"/>
            <a:ext cx="10515600" cy="3460778"/>
          </a:xfrm>
        </p:spPr>
        <p:txBody>
          <a:bodyPr anchor="ctr">
            <a:normAutofit fontScale="90000"/>
          </a:bodyPr>
          <a:lstStyle/>
          <a:p>
            <a:pPr>
              <a:lnSpc>
                <a:spcPct val="100000"/>
              </a:lnSpc>
            </a:pPr>
            <a:r>
              <a:rPr lang="nn-NO" sz="2800" b="0" dirty="0"/>
              <a:t>Om lag 4 av 10 </a:t>
            </a:r>
            <a:r>
              <a:rPr lang="nn-NO" sz="2800" b="0" dirty="0" err="1"/>
              <a:t>studenter</a:t>
            </a:r>
            <a:r>
              <a:rPr lang="nn-NO" sz="2800" b="0" dirty="0"/>
              <a:t> er eller har </a:t>
            </a:r>
            <a:r>
              <a:rPr lang="nn-NO" sz="2800" b="0" dirty="0" err="1"/>
              <a:t>tidligere</a:t>
            </a:r>
            <a:r>
              <a:rPr lang="nn-NO" sz="2800" b="0" dirty="0"/>
              <a:t> vært involvert i frivillig studentengasjement. </a:t>
            </a:r>
            <a:br>
              <a:rPr lang="nn-NO" sz="2800" b="0" dirty="0"/>
            </a:br>
            <a:br>
              <a:rPr lang="nn-NO" sz="2800" b="0" dirty="0"/>
            </a:br>
            <a:r>
              <a:rPr lang="nn-NO" sz="2800" b="0" dirty="0"/>
              <a:t>Andelen er </a:t>
            </a:r>
            <a:r>
              <a:rPr lang="nn-NO" sz="2800" b="0" dirty="0" err="1"/>
              <a:t>høyest</a:t>
            </a:r>
            <a:r>
              <a:rPr lang="nn-NO" sz="2800" b="0" dirty="0"/>
              <a:t> blant mannlige </a:t>
            </a:r>
            <a:r>
              <a:rPr lang="nn-NO" sz="2800" b="0" dirty="0" err="1"/>
              <a:t>studenter</a:t>
            </a:r>
            <a:r>
              <a:rPr lang="nn-NO" sz="2800" b="0" dirty="0"/>
              <a:t> (44 %), i aldersspennet </a:t>
            </a:r>
            <a:r>
              <a:rPr lang="nn-NO" sz="2800" b="0" dirty="0" err="1"/>
              <a:t>fra</a:t>
            </a:r>
            <a:r>
              <a:rPr lang="nn-NO" sz="2800" b="0" dirty="0"/>
              <a:t> 23 til 25 år (47 %), og blant </a:t>
            </a:r>
            <a:r>
              <a:rPr lang="nn-NO" sz="2800" b="0" dirty="0" err="1"/>
              <a:t>utenlandsstudenter</a:t>
            </a:r>
            <a:r>
              <a:rPr lang="nn-NO" sz="2800" b="0" dirty="0"/>
              <a:t> (53 %) og </a:t>
            </a:r>
            <a:r>
              <a:rPr lang="nn-NO" sz="2800" b="0" dirty="0" err="1"/>
              <a:t>studenter</a:t>
            </a:r>
            <a:r>
              <a:rPr lang="nn-NO" sz="2800" b="0" dirty="0"/>
              <a:t> i Midt-Norge (49 %). </a:t>
            </a:r>
            <a:r>
              <a:rPr lang="nn-NO" sz="2800" b="0" dirty="0" err="1"/>
              <a:t>Deltakelse</a:t>
            </a:r>
            <a:r>
              <a:rPr lang="nn-NO" sz="2800" b="0" dirty="0"/>
              <a:t> i frivillig studentengasjement er </a:t>
            </a:r>
            <a:r>
              <a:rPr lang="nn-NO" sz="2800" b="0" dirty="0" err="1"/>
              <a:t>lavest</a:t>
            </a:r>
            <a:r>
              <a:rPr lang="nn-NO" sz="2800" b="0" dirty="0"/>
              <a:t> blant </a:t>
            </a:r>
            <a:r>
              <a:rPr lang="nn-NO" sz="2800" b="0" dirty="0" err="1"/>
              <a:t>studenter</a:t>
            </a:r>
            <a:r>
              <a:rPr lang="nn-NO" sz="2800" b="0" dirty="0"/>
              <a:t> i Nord-Norge (30 %).</a:t>
            </a:r>
          </a:p>
        </p:txBody>
      </p:sp>
      <p:sp>
        <p:nvSpPr>
          <p:cNvPr id="4" name="Text Placeholder 2">
            <a:extLst>
              <a:ext uri="{FF2B5EF4-FFF2-40B4-BE49-F238E27FC236}">
                <a16:creationId xmlns:a16="http://schemas.microsoft.com/office/drawing/2014/main" id="{68FA84D2-B546-4846-B663-9C680D9A7A22}"/>
              </a:ext>
            </a:extLst>
          </p:cNvPr>
          <p:cNvSpPr txBox="1">
            <a:spLocks/>
          </p:cNvSpPr>
          <p:nvPr/>
        </p:nvSpPr>
        <p:spPr>
          <a:xfrm>
            <a:off x="844550" y="4916613"/>
            <a:ext cx="10515600" cy="1500187"/>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50000"/>
                    <a:lumOff val="50000"/>
                  </a:schemeClr>
                </a:solidFill>
              </a:rPr>
              <a:t>(</a:t>
            </a:r>
            <a:r>
              <a:rPr lang="en-US" sz="2400" dirty="0" err="1">
                <a:solidFill>
                  <a:schemeClr val="tx1">
                    <a:lumMod val="50000"/>
                    <a:lumOff val="50000"/>
                  </a:schemeClr>
                </a:solidFill>
              </a:rPr>
              <a:t>Marit</a:t>
            </a:r>
            <a:r>
              <a:rPr lang="en-US" sz="2400" dirty="0">
                <a:solidFill>
                  <a:schemeClr val="tx1">
                    <a:lumMod val="50000"/>
                    <a:lumOff val="50000"/>
                  </a:schemeClr>
                </a:solidFill>
              </a:rPr>
              <a:t> </a:t>
            </a:r>
            <a:r>
              <a:rPr lang="en-US" sz="2400" dirty="0" err="1">
                <a:solidFill>
                  <a:schemeClr val="tx1">
                    <a:lumMod val="50000"/>
                    <a:lumOff val="50000"/>
                  </a:schemeClr>
                </a:solidFill>
              </a:rPr>
              <a:t>Knapstad</a:t>
            </a:r>
            <a:r>
              <a:rPr lang="en-US" sz="2400" dirty="0">
                <a:solidFill>
                  <a:schemeClr val="tx1">
                    <a:lumMod val="50000"/>
                    <a:lumOff val="50000"/>
                  </a:schemeClr>
                </a:solidFill>
              </a:rPr>
              <a:t>, Ove </a:t>
            </a:r>
            <a:r>
              <a:rPr lang="en-US" sz="2400" dirty="0" err="1">
                <a:solidFill>
                  <a:schemeClr val="tx1">
                    <a:lumMod val="50000"/>
                    <a:lumOff val="50000"/>
                  </a:schemeClr>
                </a:solidFill>
              </a:rPr>
              <a:t>Heradstveit</a:t>
            </a:r>
            <a:r>
              <a:rPr lang="en-US" sz="2400" dirty="0">
                <a:solidFill>
                  <a:schemeClr val="tx1">
                    <a:lumMod val="50000"/>
                    <a:lumOff val="50000"/>
                  </a:schemeClr>
                </a:solidFill>
              </a:rPr>
              <a:t>, </a:t>
            </a:r>
            <a:r>
              <a:rPr lang="en-US" sz="2400" dirty="0" err="1">
                <a:solidFill>
                  <a:schemeClr val="tx1">
                    <a:lumMod val="50000"/>
                    <a:lumOff val="50000"/>
                  </a:schemeClr>
                </a:solidFill>
              </a:rPr>
              <a:t>Børge</a:t>
            </a:r>
            <a:r>
              <a:rPr lang="en-US" sz="2400" dirty="0">
                <a:solidFill>
                  <a:schemeClr val="tx1">
                    <a:lumMod val="50000"/>
                    <a:lumOff val="50000"/>
                  </a:schemeClr>
                </a:solidFill>
              </a:rPr>
              <a:t> </a:t>
            </a:r>
            <a:r>
              <a:rPr lang="en-US" sz="2400" dirty="0" err="1">
                <a:solidFill>
                  <a:schemeClr val="tx1">
                    <a:lumMod val="50000"/>
                    <a:lumOff val="50000"/>
                  </a:schemeClr>
                </a:solidFill>
              </a:rPr>
              <a:t>Sivertses</a:t>
            </a:r>
            <a:r>
              <a:rPr lang="en-US" sz="2400" dirty="0">
                <a:solidFill>
                  <a:schemeClr val="tx1">
                    <a:lumMod val="50000"/>
                    <a:lumOff val="50000"/>
                  </a:schemeClr>
                </a:solidFill>
              </a:rPr>
              <a:t>/</a:t>
            </a:r>
            <a:r>
              <a:rPr lang="en-US" sz="2400" dirty="0" err="1">
                <a:solidFill>
                  <a:schemeClr val="tx1">
                    <a:lumMod val="50000"/>
                    <a:lumOff val="50000"/>
                  </a:schemeClr>
                </a:solidFill>
              </a:rPr>
              <a:t>Studentenes</a:t>
            </a:r>
            <a:r>
              <a:rPr lang="en-US" sz="2400" dirty="0">
                <a:solidFill>
                  <a:schemeClr val="tx1">
                    <a:lumMod val="50000"/>
                    <a:lumOff val="50000"/>
                  </a:schemeClr>
                </a:solidFill>
              </a:rPr>
              <a:t> Helse- </a:t>
            </a:r>
            <a:r>
              <a:rPr lang="en-US" sz="2400" dirty="0" err="1">
                <a:solidFill>
                  <a:schemeClr val="tx1">
                    <a:lumMod val="50000"/>
                    <a:lumOff val="50000"/>
                  </a:schemeClr>
                </a:solidFill>
              </a:rPr>
              <a:t>og</a:t>
            </a:r>
            <a:r>
              <a:rPr lang="en-US" sz="2400" dirty="0">
                <a:solidFill>
                  <a:schemeClr val="tx1">
                    <a:lumMod val="50000"/>
                    <a:lumOff val="50000"/>
                  </a:schemeClr>
                </a:solidFill>
              </a:rPr>
              <a:t> </a:t>
            </a:r>
            <a:r>
              <a:rPr lang="en-US" sz="2400" dirty="0" err="1">
                <a:solidFill>
                  <a:schemeClr val="tx1">
                    <a:lumMod val="50000"/>
                    <a:lumOff val="50000"/>
                  </a:schemeClr>
                </a:solidFill>
              </a:rPr>
              <a:t>Trivselsundersøkelse</a:t>
            </a:r>
            <a:r>
              <a:rPr lang="en-US" sz="2400" dirty="0">
                <a:solidFill>
                  <a:schemeClr val="tx1">
                    <a:lumMod val="50000"/>
                    <a:lumOff val="50000"/>
                  </a:schemeClr>
                </a:solidFill>
              </a:rPr>
              <a:t> (</a:t>
            </a:r>
            <a:r>
              <a:rPr lang="en-US" sz="2400" dirty="0" err="1">
                <a:solidFill>
                  <a:schemeClr val="tx1">
                    <a:lumMod val="50000"/>
                    <a:lumOff val="50000"/>
                  </a:schemeClr>
                </a:solidFill>
              </a:rPr>
              <a:t>SHoT</a:t>
            </a:r>
            <a:r>
              <a:rPr lang="en-US" sz="2400" dirty="0">
                <a:solidFill>
                  <a:schemeClr val="tx1">
                    <a:lumMod val="50000"/>
                    <a:lumOff val="50000"/>
                  </a:schemeClr>
                </a:solidFill>
              </a:rPr>
              <a:t>), 2018, s. 42)</a:t>
            </a:r>
          </a:p>
        </p:txBody>
      </p:sp>
    </p:spTree>
    <p:extLst>
      <p:ext uri="{BB962C8B-B14F-4D97-AF65-F5344CB8AC3E}">
        <p14:creationId xmlns:p14="http://schemas.microsoft.com/office/powerpoint/2010/main" val="3163648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E6ABB-36C3-7847-B87E-662D6D9C58ED}"/>
              </a:ext>
            </a:extLst>
          </p:cNvPr>
          <p:cNvSpPr>
            <a:spLocks noGrp="1"/>
          </p:cNvSpPr>
          <p:nvPr>
            <p:ph type="title"/>
          </p:nvPr>
        </p:nvSpPr>
        <p:spPr/>
        <p:txBody>
          <a:bodyPr/>
          <a:lstStyle/>
          <a:p>
            <a:r>
              <a:rPr lang="nb-NO" dirty="0">
                <a:latin typeface="Trebuchet MS" panose="020B0703020202090204" pitchFamily="34" charset="0"/>
              </a:rPr>
              <a:t>Studentfrivillighet + studier</a:t>
            </a:r>
          </a:p>
        </p:txBody>
      </p:sp>
      <p:sp>
        <p:nvSpPr>
          <p:cNvPr id="3" name="Plassholder for innhold 2">
            <a:extLst>
              <a:ext uri="{FF2B5EF4-FFF2-40B4-BE49-F238E27FC236}">
                <a16:creationId xmlns:a16="http://schemas.microsoft.com/office/drawing/2014/main" id="{80FB4BDB-FBDD-D645-9E1F-793595720D24}"/>
              </a:ext>
            </a:extLst>
          </p:cNvPr>
          <p:cNvSpPr>
            <a:spLocks noGrp="1"/>
          </p:cNvSpPr>
          <p:nvPr>
            <p:ph idx="1"/>
          </p:nvPr>
        </p:nvSpPr>
        <p:spPr>
          <a:xfrm>
            <a:off x="838200" y="1690688"/>
            <a:ext cx="5033963" cy="4486275"/>
          </a:xfrm>
        </p:spPr>
        <p:txBody>
          <a:bodyPr/>
          <a:lstStyle/>
          <a:p>
            <a:r>
              <a:rPr lang="nb-NO" dirty="0">
                <a:latin typeface="Trebuchet MS" panose="020B0703020202090204" pitchFamily="34" charset="0"/>
              </a:rPr>
              <a:t>Nettverk</a:t>
            </a:r>
          </a:p>
          <a:p>
            <a:r>
              <a:rPr lang="nb-NO" dirty="0">
                <a:latin typeface="Trebuchet MS" panose="020B0703020202090204" pitchFamily="34" charset="0"/>
              </a:rPr>
              <a:t>Motivasjon i hverdagen</a:t>
            </a:r>
          </a:p>
          <a:p>
            <a:r>
              <a:rPr lang="nb-NO" dirty="0">
                <a:latin typeface="Trebuchet MS" panose="020B0703020202090204" pitchFamily="34" charset="0"/>
              </a:rPr>
              <a:t>Gir tilbake til samfunnet</a:t>
            </a:r>
          </a:p>
          <a:p>
            <a:r>
              <a:rPr lang="nb-NO" dirty="0">
                <a:latin typeface="Trebuchet MS" panose="020B0703020202090204" pitchFamily="34" charset="0"/>
              </a:rPr>
              <a:t>God inngang for førsteårsstudentene</a:t>
            </a:r>
          </a:p>
        </p:txBody>
      </p:sp>
      <p:pic>
        <p:nvPicPr>
          <p:cNvPr id="1026" name="Picture 2" descr="Sitt i førersetet på Norges råeste studentprosjekt!">
            <a:extLst>
              <a:ext uri="{FF2B5EF4-FFF2-40B4-BE49-F238E27FC236}">
                <a16:creationId xmlns:a16="http://schemas.microsoft.com/office/drawing/2014/main" id="{43DCA82B-54C8-7C49-A16D-CD93F6F5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934" y="1740694"/>
            <a:ext cx="5695951" cy="427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424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6E510C-DFE5-4BBA-ACE3-C7F8E7E97ECD}"/>
              </a:ext>
            </a:extLst>
          </p:cNvPr>
          <p:cNvSpPr>
            <a:spLocks noGrp="1"/>
          </p:cNvSpPr>
          <p:nvPr>
            <p:ph type="title"/>
          </p:nvPr>
        </p:nvSpPr>
        <p:spPr/>
        <p:txBody>
          <a:bodyPr>
            <a:normAutofit fontScale="90000"/>
          </a:bodyPr>
          <a:lstStyle/>
          <a:p>
            <a:r>
              <a:rPr lang="nb-NO" dirty="0"/>
              <a:t>Areal – begrensninger og muligheter</a:t>
            </a:r>
            <a:endParaRPr lang="en-US" dirty="0"/>
          </a:p>
        </p:txBody>
      </p:sp>
      <p:sp>
        <p:nvSpPr>
          <p:cNvPr id="3" name="Plassholder for innhold 2">
            <a:extLst>
              <a:ext uri="{FF2B5EF4-FFF2-40B4-BE49-F238E27FC236}">
                <a16:creationId xmlns:a16="http://schemas.microsoft.com/office/drawing/2014/main" id="{9AC97FCB-35D5-4F0D-94AF-8436CC27B0EF}"/>
              </a:ext>
            </a:extLst>
          </p:cNvPr>
          <p:cNvSpPr>
            <a:spLocks noGrp="1"/>
          </p:cNvSpPr>
          <p:nvPr>
            <p:ph idx="1"/>
          </p:nvPr>
        </p:nvSpPr>
        <p:spPr/>
        <p:txBody>
          <a:bodyPr anchor="t"/>
          <a:lstStyle/>
          <a:p>
            <a:r>
              <a:rPr lang="nb-NO" dirty="0"/>
              <a:t>Studentfrivilligheten trenger areal for å utføre sin funksjon</a:t>
            </a:r>
          </a:p>
          <a:p>
            <a:r>
              <a:rPr lang="nb-NO" dirty="0"/>
              <a:t>Eget areal skaper identitet</a:t>
            </a:r>
          </a:p>
          <a:p>
            <a:r>
              <a:rPr lang="nb-NO" dirty="0"/>
              <a:t>Begrenset tilgang på areal → Må prioritere</a:t>
            </a:r>
          </a:p>
          <a:p>
            <a:r>
              <a:rPr lang="nb-NO" dirty="0"/>
              <a:t>Sambruk</a:t>
            </a:r>
          </a:p>
        </p:txBody>
      </p:sp>
    </p:spTree>
    <p:custDataLst>
      <p:tags r:id="rId1"/>
    </p:custDataLst>
    <p:extLst>
      <p:ext uri="{BB962C8B-B14F-4D97-AF65-F5344CB8AC3E}">
        <p14:creationId xmlns:p14="http://schemas.microsoft.com/office/powerpoint/2010/main" val="2519604586"/>
      </p:ext>
    </p:extLst>
  </p:cSld>
  <p:clrMapOvr>
    <a:masterClrMapping/>
  </p:clrMapOvr>
  <mc:AlternateContent xmlns:mc="http://schemas.openxmlformats.org/markup-compatibility/2006" xmlns:p14="http://schemas.microsoft.com/office/powerpoint/2010/main">
    <mc:Choice Requires="p14">
      <p:transition spd="slow" p14:dur="2000" advTm="31877"/>
    </mc:Choice>
    <mc:Fallback xmlns="">
      <p:transition spd="slow" advTm="31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5CB68B-88F9-8B40-9F40-08F7FD41ABB5}"/>
              </a:ext>
            </a:extLst>
          </p:cNvPr>
          <p:cNvSpPr>
            <a:spLocks noGrp="1"/>
          </p:cNvSpPr>
          <p:nvPr>
            <p:ph type="title"/>
          </p:nvPr>
        </p:nvSpPr>
        <p:spPr>
          <a:xfrm>
            <a:off x="838200" y="365125"/>
            <a:ext cx="9885218" cy="1325563"/>
          </a:xfrm>
        </p:spPr>
        <p:txBody>
          <a:bodyPr anchor="ctr">
            <a:normAutofit/>
          </a:bodyPr>
          <a:lstStyle/>
          <a:p>
            <a:r>
              <a:rPr lang="nn-NO" dirty="0"/>
              <a:t>Mange jern i </a:t>
            </a:r>
            <a:r>
              <a:rPr lang="nn-NO" dirty="0" err="1"/>
              <a:t>ilden</a:t>
            </a:r>
            <a:endParaRPr lang="nn-NO" dirty="0"/>
          </a:p>
        </p:txBody>
      </p:sp>
      <p:sp>
        <p:nvSpPr>
          <p:cNvPr id="3" name="Plassholder for innhold 2">
            <a:extLst>
              <a:ext uri="{FF2B5EF4-FFF2-40B4-BE49-F238E27FC236}">
                <a16:creationId xmlns:a16="http://schemas.microsoft.com/office/drawing/2014/main" id="{ECBA11F1-78CD-F349-8ABC-A84CF174918E}"/>
              </a:ext>
            </a:extLst>
          </p:cNvPr>
          <p:cNvSpPr>
            <a:spLocks noGrp="1"/>
          </p:cNvSpPr>
          <p:nvPr>
            <p:ph sz="half" idx="1"/>
          </p:nvPr>
        </p:nvSpPr>
        <p:spPr>
          <a:xfrm>
            <a:off x="838200" y="1825625"/>
            <a:ext cx="5181600" cy="4351338"/>
          </a:xfrm>
        </p:spPr>
        <p:txBody>
          <a:bodyPr anchor="ctr">
            <a:normAutofit/>
          </a:bodyPr>
          <a:lstStyle/>
          <a:p>
            <a:pPr marL="0" indent="0">
              <a:lnSpc>
                <a:spcPct val="120000"/>
              </a:lnSpc>
              <a:buNone/>
            </a:pPr>
            <a:r>
              <a:rPr lang="nn-NO" sz="2400" dirty="0"/>
              <a:t>Frivillige verv og arbeid med studiet konkurrerer ofte om </a:t>
            </a:r>
            <a:r>
              <a:rPr lang="nn-NO" sz="2400" dirty="0" err="1"/>
              <a:t>studentenes</a:t>
            </a:r>
            <a:r>
              <a:rPr lang="nn-NO" sz="2400" dirty="0"/>
              <a:t> tid</a:t>
            </a:r>
          </a:p>
          <a:p>
            <a:pPr>
              <a:lnSpc>
                <a:spcPct val="120000"/>
              </a:lnSpc>
            </a:pPr>
            <a:r>
              <a:rPr lang="nn-NO" sz="2400" dirty="0" err="1"/>
              <a:t>Hvordan</a:t>
            </a:r>
            <a:r>
              <a:rPr lang="nn-NO" sz="2400" dirty="0"/>
              <a:t> kan vi </a:t>
            </a:r>
            <a:r>
              <a:rPr lang="nn-NO" sz="2400" dirty="0" err="1"/>
              <a:t>tilrettelegge</a:t>
            </a:r>
            <a:r>
              <a:rPr lang="nn-NO" sz="2400" dirty="0"/>
              <a:t> for at så mange som mulig får delta i fritidsaktiviteter ved </a:t>
            </a:r>
            <a:r>
              <a:rPr lang="nn-NO" sz="2400" dirty="0" err="1"/>
              <a:t>siden</a:t>
            </a:r>
            <a:r>
              <a:rPr lang="nn-NO" sz="2400" dirty="0"/>
              <a:t> av studiet?</a:t>
            </a:r>
          </a:p>
          <a:p>
            <a:pPr>
              <a:lnSpc>
                <a:spcPct val="120000"/>
              </a:lnSpc>
            </a:pPr>
            <a:r>
              <a:rPr lang="nn-NO" sz="2400" dirty="0" err="1"/>
              <a:t>Hva</a:t>
            </a:r>
            <a:r>
              <a:rPr lang="nn-NO" sz="2400" dirty="0"/>
              <a:t> skal til for at </a:t>
            </a:r>
            <a:r>
              <a:rPr lang="nn-NO" sz="2400" dirty="0" err="1"/>
              <a:t>studentene</a:t>
            </a:r>
            <a:r>
              <a:rPr lang="nn-NO" sz="2400" dirty="0"/>
              <a:t> mestrer både studieprogresjon og fritidsaktiviteter?</a:t>
            </a:r>
          </a:p>
        </p:txBody>
      </p:sp>
      <p:pic>
        <p:nvPicPr>
          <p:cNvPr id="5" name="Bilde 4" descr="Et bilde som inneholder person&#10;&#10;Automatisk generert beskrivelse">
            <a:extLst>
              <a:ext uri="{FF2B5EF4-FFF2-40B4-BE49-F238E27FC236}">
                <a16:creationId xmlns:a16="http://schemas.microsoft.com/office/drawing/2014/main" id="{AADE0A37-EA7C-9A4B-83D0-AB47916064FD}"/>
              </a:ext>
            </a:extLst>
          </p:cNvPr>
          <p:cNvPicPr>
            <a:picLocks noChangeAspect="1"/>
          </p:cNvPicPr>
          <p:nvPr/>
        </p:nvPicPr>
        <p:blipFill rotWithShape="1">
          <a:blip r:embed="rId2">
            <a:extLst>
              <a:ext uri="{28A0092B-C50C-407E-A947-70E740481C1C}">
                <a14:useLocalDpi xmlns:a14="http://schemas.microsoft.com/office/drawing/2010/main" val="0"/>
              </a:ext>
            </a:extLst>
          </a:blip>
          <a:srcRect l="859" t="20787" b="5768"/>
          <a:stretch/>
        </p:blipFill>
        <p:spPr>
          <a:xfrm>
            <a:off x="6999316" y="1926965"/>
            <a:ext cx="3724102" cy="4148658"/>
          </a:xfrm>
          <a:prstGeom prst="rect">
            <a:avLst/>
          </a:prstGeom>
          <a:noFill/>
        </p:spPr>
      </p:pic>
      <p:sp>
        <p:nvSpPr>
          <p:cNvPr id="6" name="TekstSylinder 5">
            <a:extLst>
              <a:ext uri="{FF2B5EF4-FFF2-40B4-BE49-F238E27FC236}">
                <a16:creationId xmlns:a16="http://schemas.microsoft.com/office/drawing/2014/main" id="{9A5F944C-9A3C-3C4C-B2B3-BCA1B8FE9D3E}"/>
              </a:ext>
            </a:extLst>
          </p:cNvPr>
          <p:cNvSpPr txBox="1"/>
          <p:nvPr/>
        </p:nvSpPr>
        <p:spPr>
          <a:xfrm>
            <a:off x="6999316" y="6176963"/>
            <a:ext cx="4138353" cy="338554"/>
          </a:xfrm>
          <a:prstGeom prst="rect">
            <a:avLst/>
          </a:prstGeom>
          <a:noFill/>
        </p:spPr>
        <p:txBody>
          <a:bodyPr wrap="square" rtlCol="0">
            <a:spAutoFit/>
          </a:bodyPr>
          <a:lstStyle/>
          <a:p>
            <a:r>
              <a:rPr lang="nn-NO" sz="1600" dirty="0">
                <a:solidFill>
                  <a:schemeClr val="bg1"/>
                </a:solidFill>
              </a:rPr>
              <a:t>Foto: </a:t>
            </a:r>
            <a:r>
              <a:rPr lang="nn-NO" sz="1600" dirty="0" err="1">
                <a:solidFill>
                  <a:schemeClr val="bg1"/>
                </a:solidFill>
              </a:rPr>
              <a:t>foto.samfundet.no</a:t>
            </a:r>
            <a:r>
              <a:rPr lang="nn-NO" sz="1600" dirty="0">
                <a:solidFill>
                  <a:schemeClr val="bg1"/>
                </a:solidFill>
              </a:rPr>
              <a:t>, </a:t>
            </a:r>
            <a:r>
              <a:rPr lang="nn-NO" sz="1600" dirty="0" err="1">
                <a:solidFill>
                  <a:schemeClr val="bg1"/>
                </a:solidFill>
              </a:rPr>
              <a:t>UKErevyen</a:t>
            </a:r>
            <a:r>
              <a:rPr lang="nn-NO" sz="1600" dirty="0">
                <a:solidFill>
                  <a:schemeClr val="bg1"/>
                </a:solidFill>
              </a:rPr>
              <a:t> 2019</a:t>
            </a:r>
          </a:p>
        </p:txBody>
      </p:sp>
    </p:spTree>
    <p:extLst>
      <p:ext uri="{BB962C8B-B14F-4D97-AF65-F5344CB8AC3E}">
        <p14:creationId xmlns:p14="http://schemas.microsoft.com/office/powerpoint/2010/main" val="3007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E6ABB-36C3-7847-B87E-662D6D9C58ED}"/>
              </a:ext>
            </a:extLst>
          </p:cNvPr>
          <p:cNvSpPr>
            <a:spLocks noGrp="1"/>
          </p:cNvSpPr>
          <p:nvPr>
            <p:ph type="title"/>
          </p:nvPr>
        </p:nvSpPr>
        <p:spPr/>
        <p:txBody>
          <a:bodyPr/>
          <a:lstStyle/>
          <a:p>
            <a:r>
              <a:rPr lang="nb-NO" dirty="0">
                <a:latin typeface="Trebuchet MS" panose="020B0703020202090204" pitchFamily="34" charset="0"/>
              </a:rPr>
              <a:t>Roller og ansvar</a:t>
            </a:r>
          </a:p>
        </p:txBody>
      </p:sp>
      <p:sp>
        <p:nvSpPr>
          <p:cNvPr id="3" name="Plassholder for innhold 2">
            <a:extLst>
              <a:ext uri="{FF2B5EF4-FFF2-40B4-BE49-F238E27FC236}">
                <a16:creationId xmlns:a16="http://schemas.microsoft.com/office/drawing/2014/main" id="{80FB4BDB-FBDD-D645-9E1F-793595720D24}"/>
              </a:ext>
            </a:extLst>
          </p:cNvPr>
          <p:cNvSpPr>
            <a:spLocks noGrp="1"/>
          </p:cNvSpPr>
          <p:nvPr>
            <p:ph idx="1"/>
          </p:nvPr>
        </p:nvSpPr>
        <p:spPr>
          <a:xfrm>
            <a:off x="838200" y="1690688"/>
            <a:ext cx="5033963" cy="4486275"/>
          </a:xfrm>
        </p:spPr>
        <p:txBody>
          <a:bodyPr/>
          <a:lstStyle/>
          <a:p>
            <a:r>
              <a:rPr lang="nb-NO" dirty="0">
                <a:latin typeface="Trebuchet MS" panose="020B0703020202090204" pitchFamily="34" charset="0"/>
              </a:rPr>
              <a:t>Lite kontinuitet</a:t>
            </a:r>
          </a:p>
          <a:p>
            <a:r>
              <a:rPr lang="nb-NO" dirty="0">
                <a:latin typeface="Trebuchet MS" panose="020B0703020202090204" pitchFamily="34" charset="0"/>
              </a:rPr>
              <a:t>Hvem sørger for at studentfrivilligheten klarer seg?</a:t>
            </a:r>
          </a:p>
          <a:p>
            <a:pPr marL="0" indent="0">
              <a:buNone/>
            </a:pPr>
            <a:endParaRPr lang="nb-NO" dirty="0">
              <a:latin typeface="Trebuchet MS" panose="020B0703020202090204" pitchFamily="34" charset="0"/>
            </a:endParaRPr>
          </a:p>
        </p:txBody>
      </p:sp>
      <p:pic>
        <p:nvPicPr>
          <p:cNvPr id="5" name="Bilde 4" descr="Et bilde som inneholder person, mann, poserer, gruppe&#10;&#10;Automatisk generert beskrivelse">
            <a:extLst>
              <a:ext uri="{FF2B5EF4-FFF2-40B4-BE49-F238E27FC236}">
                <a16:creationId xmlns:a16="http://schemas.microsoft.com/office/drawing/2014/main" id="{94493754-AAAD-CA4E-A3D7-015836CA8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839" y="2144672"/>
            <a:ext cx="5364611" cy="3578306"/>
          </a:xfrm>
          <a:prstGeom prst="rect">
            <a:avLst/>
          </a:prstGeom>
        </p:spPr>
      </p:pic>
    </p:spTree>
    <p:extLst>
      <p:ext uri="{BB962C8B-B14F-4D97-AF65-F5344CB8AC3E}">
        <p14:creationId xmlns:p14="http://schemas.microsoft.com/office/powerpoint/2010/main" val="245782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2E6ABB-36C3-7847-B87E-662D6D9C58ED}"/>
              </a:ext>
            </a:extLst>
          </p:cNvPr>
          <p:cNvSpPr>
            <a:spLocks noGrp="1"/>
          </p:cNvSpPr>
          <p:nvPr>
            <p:ph type="title"/>
          </p:nvPr>
        </p:nvSpPr>
        <p:spPr/>
        <p:txBody>
          <a:bodyPr/>
          <a:lstStyle/>
          <a:p>
            <a:r>
              <a:rPr lang="nb-NO" dirty="0">
                <a:latin typeface="Trebuchet MS" panose="020B0703020202090204" pitchFamily="34" charset="0"/>
              </a:rPr>
              <a:t>Spørsmål til diskusjon:</a:t>
            </a:r>
          </a:p>
        </p:txBody>
      </p:sp>
      <p:sp>
        <p:nvSpPr>
          <p:cNvPr id="7" name="Avrundet rektangel 6">
            <a:extLst>
              <a:ext uri="{FF2B5EF4-FFF2-40B4-BE49-F238E27FC236}">
                <a16:creationId xmlns:a16="http://schemas.microsoft.com/office/drawing/2014/main" id="{24A7745A-32A0-104C-B748-32D8F7F23CCB}"/>
              </a:ext>
            </a:extLst>
          </p:cNvPr>
          <p:cNvSpPr/>
          <p:nvPr/>
        </p:nvSpPr>
        <p:spPr>
          <a:xfrm>
            <a:off x="344774" y="1690689"/>
            <a:ext cx="3642609" cy="4170466"/>
          </a:xfrm>
          <a:prstGeom prst="roundRect">
            <a:avLst/>
          </a:prstGeom>
          <a:solidFill>
            <a:srgbClr val="7030A0">
              <a:alpha val="49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latin typeface="Trebuchet MS" panose="020B0703020202090204" pitchFamily="34" charset="0"/>
              </a:rPr>
              <a:t>Burde universitet og høyskoler investere i areal på campus øremerket frivillig studentaktivitet? Hvordan kan man sikre dette?</a:t>
            </a:r>
          </a:p>
        </p:txBody>
      </p:sp>
      <p:sp>
        <p:nvSpPr>
          <p:cNvPr id="10" name="Avrundet rektangel 9">
            <a:extLst>
              <a:ext uri="{FF2B5EF4-FFF2-40B4-BE49-F238E27FC236}">
                <a16:creationId xmlns:a16="http://schemas.microsoft.com/office/drawing/2014/main" id="{E0E50506-C534-954D-A270-9A7C28DA1E0F}"/>
              </a:ext>
            </a:extLst>
          </p:cNvPr>
          <p:cNvSpPr/>
          <p:nvPr/>
        </p:nvSpPr>
        <p:spPr>
          <a:xfrm>
            <a:off x="4274695" y="1690689"/>
            <a:ext cx="3642609" cy="4170466"/>
          </a:xfrm>
          <a:prstGeom prst="roundRect">
            <a:avLst/>
          </a:prstGeom>
          <a:solidFill>
            <a:srgbClr val="7030A0">
              <a:alpha val="49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latin typeface="Trebuchet MS" panose="020B0703020202090204" pitchFamily="34" charset="0"/>
              </a:rPr>
              <a:t>Hvordan kan timeplanlegging best tilrettelegge for at flest mulig studenter skal kunne delta i fritidsaktiviteter ved siden av studiet?</a:t>
            </a:r>
          </a:p>
        </p:txBody>
      </p:sp>
      <p:sp>
        <p:nvSpPr>
          <p:cNvPr id="11" name="Avrundet rektangel 10">
            <a:extLst>
              <a:ext uri="{FF2B5EF4-FFF2-40B4-BE49-F238E27FC236}">
                <a16:creationId xmlns:a16="http://schemas.microsoft.com/office/drawing/2014/main" id="{29F88D84-1940-8A49-B81F-F869D847B186}"/>
              </a:ext>
            </a:extLst>
          </p:cNvPr>
          <p:cNvSpPr/>
          <p:nvPr/>
        </p:nvSpPr>
        <p:spPr>
          <a:xfrm>
            <a:off x="8251064" y="1690689"/>
            <a:ext cx="3642609" cy="4170466"/>
          </a:xfrm>
          <a:prstGeom prst="roundRect">
            <a:avLst/>
          </a:prstGeom>
          <a:solidFill>
            <a:srgbClr val="7030A0">
              <a:alpha val="49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latin typeface="Trebuchet MS" panose="020B0703020202090204" pitchFamily="34" charset="0"/>
              </a:rPr>
              <a:t>Hvordan kan universitet og høyskoler bidra for å støtte opp under studentfrivillighet?</a:t>
            </a:r>
          </a:p>
        </p:txBody>
      </p:sp>
    </p:spTree>
    <p:extLst>
      <p:ext uri="{BB962C8B-B14F-4D97-AF65-F5344CB8AC3E}">
        <p14:creationId xmlns:p14="http://schemas.microsoft.com/office/powerpoint/2010/main" val="293310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4DDB9E-FF84-C643-BBB4-EA2D1DB117AE}"/>
              </a:ext>
            </a:extLst>
          </p:cNvPr>
          <p:cNvSpPr>
            <a:spLocks noGrp="1"/>
          </p:cNvSpPr>
          <p:nvPr>
            <p:ph type="title"/>
          </p:nvPr>
        </p:nvSpPr>
        <p:spPr>
          <a:xfrm>
            <a:off x="1153391" y="2102070"/>
            <a:ext cx="9885218" cy="1989712"/>
          </a:xfrm>
        </p:spPr>
        <p:txBody>
          <a:bodyPr>
            <a:normAutofit/>
          </a:bodyPr>
          <a:lstStyle/>
          <a:p>
            <a:r>
              <a:rPr lang="nb-NO" sz="5400" dirty="0">
                <a:latin typeface="Trebuchet MS" panose="020B0703020202090204" pitchFamily="34" charset="0"/>
              </a:rPr>
              <a:t>Studentfrivilligheten:</a:t>
            </a:r>
            <a:br>
              <a:rPr lang="nb-NO" dirty="0">
                <a:latin typeface="Trebuchet MS" panose="020B0703020202090204" pitchFamily="34" charset="0"/>
              </a:rPr>
            </a:br>
            <a:r>
              <a:rPr lang="nb-NO" dirty="0">
                <a:latin typeface="Trebuchet MS" panose="020B0703020202090204" pitchFamily="34" charset="0"/>
              </a:rPr>
              <a:t>Fra </a:t>
            </a:r>
            <a:r>
              <a:rPr lang="nb-NO" i="1" dirty="0">
                <a:latin typeface="Trebuchet MS" panose="020B0703020202090204" pitchFamily="34" charset="0"/>
              </a:rPr>
              <a:t>studerende</a:t>
            </a:r>
            <a:r>
              <a:rPr lang="nb-NO" dirty="0">
                <a:latin typeface="Trebuchet MS" panose="020B0703020202090204" pitchFamily="34" charset="0"/>
              </a:rPr>
              <a:t> til </a:t>
            </a:r>
            <a:r>
              <a:rPr lang="nb-NO" i="1" dirty="0">
                <a:latin typeface="Trebuchet MS" panose="020B0703020202090204" pitchFamily="34" charset="0"/>
              </a:rPr>
              <a:t>student</a:t>
            </a:r>
          </a:p>
        </p:txBody>
      </p:sp>
      <p:pic>
        <p:nvPicPr>
          <p:cNvPr id="6" name="Bilde 5">
            <a:extLst>
              <a:ext uri="{FF2B5EF4-FFF2-40B4-BE49-F238E27FC236}">
                <a16:creationId xmlns:a16="http://schemas.microsoft.com/office/drawing/2014/main" id="{4C8A0A43-D9A6-8341-8408-45490EC24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988" y="2932034"/>
            <a:ext cx="3962400" cy="4198257"/>
          </a:xfrm>
          <a:prstGeom prst="rect">
            <a:avLst/>
          </a:prstGeom>
        </p:spPr>
      </p:pic>
      <p:sp>
        <p:nvSpPr>
          <p:cNvPr id="7" name="TekstSylinder 6">
            <a:extLst>
              <a:ext uri="{FF2B5EF4-FFF2-40B4-BE49-F238E27FC236}">
                <a16:creationId xmlns:a16="http://schemas.microsoft.com/office/drawing/2014/main" id="{4E81BB8F-5E8F-FF4F-8B2C-58C44DAA662C}"/>
              </a:ext>
            </a:extLst>
          </p:cNvPr>
          <p:cNvSpPr txBox="1"/>
          <p:nvPr/>
        </p:nvSpPr>
        <p:spPr>
          <a:xfrm>
            <a:off x="1261541" y="3971860"/>
            <a:ext cx="7165298" cy="646331"/>
          </a:xfrm>
          <a:prstGeom prst="rect">
            <a:avLst/>
          </a:prstGeom>
          <a:noFill/>
        </p:spPr>
        <p:txBody>
          <a:bodyPr wrap="square" rtlCol="0">
            <a:spAutoFit/>
          </a:bodyPr>
          <a:lstStyle/>
          <a:p>
            <a:r>
              <a:rPr lang="nb-NO" dirty="0">
                <a:solidFill>
                  <a:schemeClr val="bg1"/>
                </a:solidFill>
                <a:latin typeface="Trebuchet MS" panose="020B0703020202090204" pitchFamily="34" charset="0"/>
              </a:rPr>
              <a:t>Digital årskonferanse 2020</a:t>
            </a:r>
          </a:p>
          <a:p>
            <a:r>
              <a:rPr lang="nb-NO" dirty="0">
                <a:solidFill>
                  <a:schemeClr val="bg1"/>
                </a:solidFill>
                <a:latin typeface="Trebuchet MS" panose="020B0703020202090204" pitchFamily="34" charset="0"/>
              </a:rPr>
              <a:t>Simon Løvdal, Mathilde Eiksund og Simen Ringdahl </a:t>
            </a:r>
          </a:p>
        </p:txBody>
      </p:sp>
    </p:spTree>
    <p:extLst>
      <p:ext uri="{BB962C8B-B14F-4D97-AF65-F5344CB8AC3E}">
        <p14:creationId xmlns:p14="http://schemas.microsoft.com/office/powerpoint/2010/main" val="3314373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 av Simon Løvdal">
            <a:extLst>
              <a:ext uri="{FF2B5EF4-FFF2-40B4-BE49-F238E27FC236}">
                <a16:creationId xmlns:a16="http://schemas.microsoft.com/office/drawing/2014/main" id="{138D6B33-E9ED-F54A-BF71-71E87618A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806" y="1164236"/>
            <a:ext cx="2264764" cy="2264764"/>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DDC6D62-3496-F240-ABD0-A813C92A8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333"/>
          <a:stretch/>
        </p:blipFill>
        <p:spPr bwMode="auto">
          <a:xfrm>
            <a:off x="4678669" y="1164236"/>
            <a:ext cx="2265551" cy="2264765"/>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CE86798-79B4-F94A-89D3-48C29F1384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12" b="26121"/>
          <a:stretch/>
        </p:blipFill>
        <p:spPr bwMode="auto">
          <a:xfrm>
            <a:off x="7920319" y="1165021"/>
            <a:ext cx="2264764" cy="2263979"/>
          </a:xfrm>
          <a:prstGeom prst="ellipse">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67288C6-2B3A-FF4F-ABED-144B81096299}"/>
              </a:ext>
            </a:extLst>
          </p:cNvPr>
          <p:cNvSpPr txBox="1"/>
          <p:nvPr/>
        </p:nvSpPr>
        <p:spPr>
          <a:xfrm>
            <a:off x="734517" y="3672590"/>
            <a:ext cx="3402767" cy="954107"/>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Simon Løvdal</a:t>
            </a:r>
          </a:p>
          <a:p>
            <a:pPr algn="ctr"/>
            <a:r>
              <a:rPr lang="nb-NO" i="1" dirty="0">
                <a:solidFill>
                  <a:schemeClr val="bg1"/>
                </a:solidFill>
                <a:latin typeface="Trebuchet MS" panose="020B0703020202090204" pitchFamily="34" charset="0"/>
              </a:rPr>
              <a:t>Læringsmiljøpolitisk ansvarlig, Studenttinget</a:t>
            </a:r>
          </a:p>
        </p:txBody>
      </p:sp>
      <p:sp>
        <p:nvSpPr>
          <p:cNvPr id="10" name="TekstSylinder 9">
            <a:extLst>
              <a:ext uri="{FF2B5EF4-FFF2-40B4-BE49-F238E27FC236}">
                <a16:creationId xmlns:a16="http://schemas.microsoft.com/office/drawing/2014/main" id="{582B3C56-C265-6343-9F89-02D565F5734B}"/>
              </a:ext>
            </a:extLst>
          </p:cNvPr>
          <p:cNvSpPr txBox="1"/>
          <p:nvPr/>
        </p:nvSpPr>
        <p:spPr>
          <a:xfrm>
            <a:off x="4137284" y="3705069"/>
            <a:ext cx="3402767" cy="677108"/>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Mathilde Eiksund</a:t>
            </a:r>
          </a:p>
          <a:p>
            <a:pPr algn="ctr"/>
            <a:r>
              <a:rPr lang="nb-NO" i="1" dirty="0">
                <a:solidFill>
                  <a:schemeClr val="bg1"/>
                </a:solidFill>
                <a:latin typeface="Trebuchet MS" panose="020B0703020202090204" pitchFamily="34" charset="0"/>
              </a:rPr>
              <a:t>Styremedlem NTNU</a:t>
            </a:r>
          </a:p>
        </p:txBody>
      </p:sp>
      <p:sp>
        <p:nvSpPr>
          <p:cNvPr id="12" name="TekstSylinder 11">
            <a:extLst>
              <a:ext uri="{FF2B5EF4-FFF2-40B4-BE49-F238E27FC236}">
                <a16:creationId xmlns:a16="http://schemas.microsoft.com/office/drawing/2014/main" id="{BFB5BF38-EF59-544E-B91E-6F272C19FAAD}"/>
              </a:ext>
            </a:extLst>
          </p:cNvPr>
          <p:cNvSpPr txBox="1"/>
          <p:nvPr/>
        </p:nvSpPr>
        <p:spPr>
          <a:xfrm>
            <a:off x="7351317" y="3705069"/>
            <a:ext cx="3402767" cy="677108"/>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Simen Ringdahl</a:t>
            </a:r>
          </a:p>
          <a:p>
            <a:pPr algn="ctr"/>
            <a:r>
              <a:rPr lang="nb-NO" i="1" dirty="0">
                <a:solidFill>
                  <a:schemeClr val="bg1"/>
                </a:solidFill>
                <a:latin typeface="Trebuchet MS" panose="020B0703020202090204" pitchFamily="34" charset="0"/>
              </a:rPr>
              <a:t>Styremedlem NTNU</a:t>
            </a:r>
          </a:p>
        </p:txBody>
      </p:sp>
    </p:spTree>
    <p:extLst>
      <p:ext uri="{BB962C8B-B14F-4D97-AF65-F5344CB8AC3E}">
        <p14:creationId xmlns:p14="http://schemas.microsoft.com/office/powerpoint/2010/main" val="1249459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 av Simon Løvdal">
            <a:extLst>
              <a:ext uri="{FF2B5EF4-FFF2-40B4-BE49-F238E27FC236}">
                <a16:creationId xmlns:a16="http://schemas.microsoft.com/office/drawing/2014/main" id="{138D6B33-E9ED-F54A-BF71-71E87618A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806" y="1164236"/>
            <a:ext cx="2264764" cy="2264764"/>
          </a:xfrm>
          <a:prstGeom prst="ellipse">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DDC6D62-3496-F240-ABD0-A813C92A8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333"/>
          <a:stretch/>
        </p:blipFill>
        <p:spPr bwMode="auto">
          <a:xfrm>
            <a:off x="4678669" y="1164236"/>
            <a:ext cx="2265551" cy="2264765"/>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CE86798-79B4-F94A-89D3-48C29F1384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12" b="26121"/>
          <a:stretch/>
        </p:blipFill>
        <p:spPr bwMode="auto">
          <a:xfrm>
            <a:off x="7920319" y="1165021"/>
            <a:ext cx="2264764" cy="2263979"/>
          </a:xfrm>
          <a:prstGeom prst="ellipse">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67288C6-2B3A-FF4F-ABED-144B81096299}"/>
              </a:ext>
            </a:extLst>
          </p:cNvPr>
          <p:cNvSpPr txBox="1"/>
          <p:nvPr/>
        </p:nvSpPr>
        <p:spPr>
          <a:xfrm>
            <a:off x="734517" y="3672590"/>
            <a:ext cx="3657601" cy="2923877"/>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Simon Løvdal</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Nestleder Studenttinget</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Leder linjeforeningen Emil</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Korist Høystemt</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Lokallag Nito</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Økonomiansvarlig Emil</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Arrangør klimadagen</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Arrangør fadderperioden</a:t>
            </a:r>
          </a:p>
          <a:p>
            <a:pPr marL="342900" indent="-342900">
              <a:buFont typeface="Arial" panose="020B0604020202020204" pitchFamily="34" charset="0"/>
              <a:buChar char="•"/>
            </a:pPr>
            <a:endParaRPr lang="nb-NO" i="1" dirty="0">
              <a:solidFill>
                <a:schemeClr val="bg1"/>
              </a:solidFill>
              <a:latin typeface="Trebuchet MS" panose="020B0703020202090204" pitchFamily="34" charset="0"/>
            </a:endParaRPr>
          </a:p>
          <a:p>
            <a:pPr marL="342900" indent="-342900">
              <a:buFont typeface="Arial" panose="020B0604020202020204" pitchFamily="34" charset="0"/>
              <a:buChar char="•"/>
            </a:pPr>
            <a:endParaRPr lang="nb-NO" sz="2000" i="1" dirty="0">
              <a:solidFill>
                <a:schemeClr val="bg1"/>
              </a:solidFill>
              <a:latin typeface="Trebuchet MS" panose="020B0703020202090204" pitchFamily="34" charset="0"/>
            </a:endParaRPr>
          </a:p>
        </p:txBody>
      </p:sp>
      <p:sp>
        <p:nvSpPr>
          <p:cNvPr id="10" name="TekstSylinder 9">
            <a:extLst>
              <a:ext uri="{FF2B5EF4-FFF2-40B4-BE49-F238E27FC236}">
                <a16:creationId xmlns:a16="http://schemas.microsoft.com/office/drawing/2014/main" id="{582B3C56-C265-6343-9F89-02D565F5734B}"/>
              </a:ext>
            </a:extLst>
          </p:cNvPr>
          <p:cNvSpPr txBox="1"/>
          <p:nvPr/>
        </p:nvSpPr>
        <p:spPr>
          <a:xfrm>
            <a:off x="4137285" y="3705068"/>
            <a:ext cx="3402768" cy="3447098"/>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Mathilde Eiksund</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Leder TKS</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Korist og Personalansvarlig i TKS og Candiss</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Fagkomiteen Leviathan</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Aktivist SAIH</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Studentambassadør Utveksling</a:t>
            </a:r>
          </a:p>
          <a:p>
            <a:endParaRPr lang="nb-NO" i="1" dirty="0">
              <a:solidFill>
                <a:schemeClr val="bg1"/>
              </a:solidFill>
              <a:latin typeface="Trebuchet MS" panose="020B0703020202090204" pitchFamily="34" charset="0"/>
            </a:endParaRPr>
          </a:p>
          <a:p>
            <a:pPr marL="342900" indent="-342900">
              <a:buFont typeface="Arial" panose="020B0604020202020204" pitchFamily="34" charset="0"/>
              <a:buChar char="•"/>
            </a:pPr>
            <a:endParaRPr lang="nb-NO" i="1" dirty="0">
              <a:solidFill>
                <a:schemeClr val="bg1"/>
              </a:solidFill>
              <a:latin typeface="Trebuchet MS" panose="020B0703020202090204" pitchFamily="34" charset="0"/>
            </a:endParaRPr>
          </a:p>
          <a:p>
            <a:pPr marL="342900" indent="-342900">
              <a:buFont typeface="Arial" panose="020B0604020202020204" pitchFamily="34" charset="0"/>
              <a:buChar char="•"/>
            </a:pPr>
            <a:endParaRPr lang="nb-NO" i="1" dirty="0">
              <a:solidFill>
                <a:schemeClr val="bg1"/>
              </a:solidFill>
              <a:latin typeface="Trebuchet MS" panose="020B0703020202090204" pitchFamily="34" charset="0"/>
            </a:endParaRPr>
          </a:p>
          <a:p>
            <a:pPr marL="342900" indent="-342900">
              <a:buFont typeface="Arial" panose="020B0604020202020204" pitchFamily="34" charset="0"/>
              <a:buChar char="•"/>
            </a:pPr>
            <a:endParaRPr lang="nb-NO" i="1" dirty="0">
              <a:solidFill>
                <a:schemeClr val="bg1"/>
              </a:solidFill>
              <a:latin typeface="Trebuchet MS" panose="020B0703020202090204" pitchFamily="34" charset="0"/>
            </a:endParaRPr>
          </a:p>
        </p:txBody>
      </p:sp>
      <p:sp>
        <p:nvSpPr>
          <p:cNvPr id="12" name="TekstSylinder 11">
            <a:extLst>
              <a:ext uri="{FF2B5EF4-FFF2-40B4-BE49-F238E27FC236}">
                <a16:creationId xmlns:a16="http://schemas.microsoft.com/office/drawing/2014/main" id="{BFB5BF38-EF59-544E-B91E-6F272C19FAAD}"/>
              </a:ext>
            </a:extLst>
          </p:cNvPr>
          <p:cNvSpPr txBox="1"/>
          <p:nvPr/>
        </p:nvSpPr>
        <p:spPr>
          <a:xfrm>
            <a:off x="7417414" y="3720058"/>
            <a:ext cx="3591504" cy="2616101"/>
          </a:xfrm>
          <a:prstGeom prst="rect">
            <a:avLst/>
          </a:prstGeom>
          <a:noFill/>
        </p:spPr>
        <p:txBody>
          <a:bodyPr wrap="square" rtlCol="0">
            <a:spAutoFit/>
          </a:bodyPr>
          <a:lstStyle/>
          <a:p>
            <a:pPr algn="ctr"/>
            <a:r>
              <a:rPr lang="nb-NO" sz="2000" dirty="0">
                <a:solidFill>
                  <a:schemeClr val="bg1"/>
                </a:solidFill>
                <a:latin typeface="Trebuchet MS" panose="020B0703020202090204" pitchFamily="34" charset="0"/>
              </a:rPr>
              <a:t>Simen Ringdahl</a:t>
            </a:r>
          </a:p>
          <a:p>
            <a:pPr marL="285750" indent="-285750">
              <a:buFont typeface="Arial" panose="020B0604020202020204" pitchFamily="34" charset="0"/>
              <a:buChar char="•"/>
            </a:pPr>
            <a:r>
              <a:rPr lang="nb-NO" i="1" dirty="0">
                <a:solidFill>
                  <a:schemeClr val="bg1"/>
                </a:solidFill>
                <a:latin typeface="Trebuchet MS" panose="020B0703020202090204" pitchFamily="34" charset="0"/>
              </a:rPr>
              <a:t>Leder INASCON 2018</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Tillitsvalgt Studentrådet NV</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Journalist inTimini</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Korist AdamsEplekor</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Skribent Naborevyen</a:t>
            </a:r>
          </a:p>
          <a:p>
            <a:pPr marL="342900" indent="-342900">
              <a:buFont typeface="Arial" panose="020B0604020202020204" pitchFamily="34" charset="0"/>
              <a:buChar char="•"/>
            </a:pPr>
            <a:r>
              <a:rPr lang="nb-NO" i="1" dirty="0">
                <a:solidFill>
                  <a:schemeClr val="bg1"/>
                </a:solidFill>
                <a:latin typeface="Trebuchet MS" panose="020B0703020202090204" pitchFamily="34" charset="0"/>
              </a:rPr>
              <a:t>Videokomiteen og Næringsliv UKA 15 og 19</a:t>
            </a:r>
          </a:p>
          <a:p>
            <a:endParaRPr lang="nb-NO" i="1"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290170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FF747F3-C4F5-954E-9F0B-BE4665FED987}"/>
              </a:ext>
            </a:extLst>
          </p:cNvPr>
          <p:cNvSpPr>
            <a:spLocks noGrp="1"/>
          </p:cNvSpPr>
          <p:nvPr>
            <p:ph type="title"/>
          </p:nvPr>
        </p:nvSpPr>
        <p:spPr>
          <a:xfrm>
            <a:off x="838200" y="365125"/>
            <a:ext cx="9885218" cy="1325563"/>
          </a:xfrm>
        </p:spPr>
        <p:txBody>
          <a:bodyPr anchor="ctr">
            <a:normAutofit/>
          </a:bodyPr>
          <a:lstStyle/>
          <a:p>
            <a:r>
              <a:rPr lang="nn-NO" dirty="0"/>
              <a:t>Mål for bolken</a:t>
            </a:r>
          </a:p>
        </p:txBody>
      </p:sp>
      <p:sp>
        <p:nvSpPr>
          <p:cNvPr id="3" name="Plassholder for innhold 2">
            <a:extLst>
              <a:ext uri="{FF2B5EF4-FFF2-40B4-BE49-F238E27FC236}">
                <a16:creationId xmlns:a16="http://schemas.microsoft.com/office/drawing/2014/main" id="{A55847FA-1819-2043-8A6B-24A49BD678EE}"/>
              </a:ext>
            </a:extLst>
          </p:cNvPr>
          <p:cNvSpPr>
            <a:spLocks noGrp="1"/>
          </p:cNvSpPr>
          <p:nvPr>
            <p:ph sz="half" idx="1"/>
          </p:nvPr>
        </p:nvSpPr>
        <p:spPr>
          <a:xfrm>
            <a:off x="838200" y="1961803"/>
            <a:ext cx="6227618" cy="4215159"/>
          </a:xfrm>
        </p:spPr>
        <p:txBody>
          <a:bodyPr anchor="ctr">
            <a:normAutofit/>
          </a:bodyPr>
          <a:lstStyle/>
          <a:p>
            <a:pPr>
              <a:lnSpc>
                <a:spcPct val="100000"/>
              </a:lnSpc>
            </a:pPr>
            <a:r>
              <a:rPr lang="nn-NO" sz="2200" dirty="0" err="1"/>
              <a:t>Hvordan</a:t>
            </a:r>
            <a:r>
              <a:rPr lang="nn-NO" sz="2200" dirty="0"/>
              <a:t> kan engasjement i </a:t>
            </a:r>
            <a:r>
              <a:rPr lang="nn-NO" sz="2200" dirty="0" err="1"/>
              <a:t>studentfrivillighet</a:t>
            </a:r>
            <a:r>
              <a:rPr lang="nn-NO" sz="2200" dirty="0"/>
              <a:t> bidra til at studenten lykkes med å gjennomføre studiet?</a:t>
            </a:r>
          </a:p>
          <a:p>
            <a:pPr>
              <a:lnSpc>
                <a:spcPct val="100000"/>
              </a:lnSpc>
            </a:pPr>
            <a:r>
              <a:rPr lang="nn-NO" sz="2200" dirty="0"/>
              <a:t>Vi tar utgangspunkt i </a:t>
            </a:r>
            <a:r>
              <a:rPr lang="nn-NO" sz="2200" i="1" dirty="0"/>
              <a:t>egne </a:t>
            </a:r>
            <a:r>
              <a:rPr lang="nn-NO" sz="2200" i="1" dirty="0" err="1"/>
              <a:t>erfaringer</a:t>
            </a:r>
            <a:r>
              <a:rPr lang="nn-NO" sz="2200" i="1" dirty="0"/>
              <a:t> </a:t>
            </a:r>
            <a:r>
              <a:rPr lang="nn-NO" sz="2200" dirty="0"/>
              <a:t>som </a:t>
            </a:r>
            <a:r>
              <a:rPr lang="nn-NO" sz="2200" dirty="0" err="1"/>
              <a:t>studenter</a:t>
            </a:r>
            <a:r>
              <a:rPr lang="nn-NO" sz="2200" dirty="0"/>
              <a:t> med forskjellige frivillige verv i Trondheim</a:t>
            </a:r>
            <a:endParaRPr lang="nn-NO" sz="1800" dirty="0"/>
          </a:p>
          <a:p>
            <a:pPr>
              <a:lnSpc>
                <a:spcPct val="100000"/>
              </a:lnSpc>
            </a:pPr>
            <a:r>
              <a:rPr lang="nn-NO" sz="2200" dirty="0"/>
              <a:t>Vi håper å oppnå en god diskusjon med utveksling av </a:t>
            </a:r>
            <a:r>
              <a:rPr lang="nn-NO" sz="2200" dirty="0" err="1"/>
              <a:t>erfaringer</a:t>
            </a:r>
            <a:r>
              <a:rPr lang="nn-NO" sz="2200" dirty="0"/>
              <a:t> på tvers av studiebyer/steder</a:t>
            </a:r>
          </a:p>
          <a:p>
            <a:pPr>
              <a:lnSpc>
                <a:spcPct val="100000"/>
              </a:lnSpc>
            </a:pPr>
            <a:endParaRPr lang="nn-NO" sz="2200" dirty="0"/>
          </a:p>
        </p:txBody>
      </p:sp>
      <p:pic>
        <p:nvPicPr>
          <p:cNvPr id="14" name="Bilde 13" descr="Et bilde som inneholder vann, utendørs, båt, tre&#10;&#10;Automatisk generert beskrivelse">
            <a:extLst>
              <a:ext uri="{FF2B5EF4-FFF2-40B4-BE49-F238E27FC236}">
                <a16:creationId xmlns:a16="http://schemas.microsoft.com/office/drawing/2014/main" id="{C97E8EF0-7200-AC4B-B3AE-51044BC38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5" name="TekstSylinder 14">
            <a:extLst>
              <a:ext uri="{FF2B5EF4-FFF2-40B4-BE49-F238E27FC236}">
                <a16:creationId xmlns:a16="http://schemas.microsoft.com/office/drawing/2014/main" id="{D6C6A5EE-EB95-1545-B653-7CDAB5E2D1A4}"/>
              </a:ext>
            </a:extLst>
          </p:cNvPr>
          <p:cNvSpPr txBox="1"/>
          <p:nvPr/>
        </p:nvSpPr>
        <p:spPr>
          <a:xfrm>
            <a:off x="7669876" y="6485727"/>
            <a:ext cx="4138353" cy="338554"/>
          </a:xfrm>
          <a:prstGeom prst="rect">
            <a:avLst/>
          </a:prstGeom>
          <a:noFill/>
        </p:spPr>
        <p:txBody>
          <a:bodyPr wrap="square" rtlCol="0">
            <a:spAutoFit/>
          </a:bodyPr>
          <a:lstStyle/>
          <a:p>
            <a:r>
              <a:rPr lang="nn-NO" sz="1600" dirty="0">
                <a:solidFill>
                  <a:schemeClr val="bg1"/>
                </a:solidFill>
              </a:rPr>
              <a:t>Foto: Privat, «Seilas» i </a:t>
            </a:r>
            <a:r>
              <a:rPr lang="nn-NO" sz="1600" dirty="0" err="1">
                <a:solidFill>
                  <a:schemeClr val="bg1"/>
                </a:solidFill>
              </a:rPr>
              <a:t>Nidelva</a:t>
            </a:r>
            <a:endParaRPr lang="nn-NO" sz="1600" dirty="0">
              <a:solidFill>
                <a:schemeClr val="bg1"/>
              </a:solidFill>
            </a:endParaRPr>
          </a:p>
        </p:txBody>
      </p:sp>
    </p:spTree>
    <p:extLst>
      <p:ext uri="{BB962C8B-B14F-4D97-AF65-F5344CB8AC3E}">
        <p14:creationId xmlns:p14="http://schemas.microsoft.com/office/powerpoint/2010/main" val="270143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4314E59-7CB3-4A8E-B985-7C6BAC1B6598}"/>
              </a:ext>
            </a:extLst>
          </p:cNvPr>
          <p:cNvSpPr>
            <a:spLocks noGrp="1"/>
          </p:cNvSpPr>
          <p:nvPr>
            <p:ph type="title"/>
          </p:nvPr>
        </p:nvSpPr>
        <p:spPr/>
        <p:txBody>
          <a:bodyPr/>
          <a:lstStyle/>
          <a:p>
            <a:endParaRPr lang="en-US"/>
          </a:p>
        </p:txBody>
      </p:sp>
      <p:pic>
        <p:nvPicPr>
          <p:cNvPr id="1026" name="Picture 2" descr="Studentersamfundet — Learn from the World">
            <a:extLst>
              <a:ext uri="{FF2B5EF4-FFF2-40B4-BE49-F238E27FC236}">
                <a16:creationId xmlns:a16="http://schemas.microsoft.com/office/drawing/2014/main" id="{86CA897A-4F8F-493E-9977-7A0F5D358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17" y="62229"/>
            <a:ext cx="7261087" cy="4843145"/>
          </a:xfrm>
          <a:prstGeom prst="rect">
            <a:avLst/>
          </a:prstGeom>
          <a:noFill/>
          <a:extLst>
            <a:ext uri="{909E8E84-426E-40DD-AFC4-6F175D3DCCD1}">
              <a14:hiddenFill xmlns:a14="http://schemas.microsoft.com/office/drawing/2010/main">
                <a:solidFill>
                  <a:srgbClr val="FFFFFF"/>
                </a:solidFill>
              </a14:hiddenFill>
            </a:ext>
          </a:extLst>
        </p:spPr>
      </p:pic>
      <p:pic>
        <p:nvPicPr>
          <p:cNvPr id="5" name="Plassholder for innhold 4">
            <a:extLst>
              <a:ext uri="{FF2B5EF4-FFF2-40B4-BE49-F238E27FC236}">
                <a16:creationId xmlns:a16="http://schemas.microsoft.com/office/drawing/2014/main" id="{854FCFB4-DB4A-410B-AA6A-79DCE79897D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040397" y="1249680"/>
            <a:ext cx="7872665" cy="5243195"/>
          </a:xfrm>
        </p:spPr>
      </p:pic>
      <p:pic>
        <p:nvPicPr>
          <p:cNvPr id="7" name="Bilde 6" descr="Et bilde som inneholder scene, stående, innendørs, poserer&#10;&#10;Automatisk generert beskrivelse">
            <a:extLst>
              <a:ext uri="{FF2B5EF4-FFF2-40B4-BE49-F238E27FC236}">
                <a16:creationId xmlns:a16="http://schemas.microsoft.com/office/drawing/2014/main" id="{C35144CE-12B8-46EA-B683-AF49AC402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818" y="1974533"/>
            <a:ext cx="7088926" cy="4721225"/>
          </a:xfrm>
          <a:prstGeom prst="rect">
            <a:avLst/>
          </a:prstGeom>
        </p:spPr>
      </p:pic>
    </p:spTree>
    <p:custDataLst>
      <p:tags r:id="rId1"/>
    </p:custDataLst>
    <p:extLst>
      <p:ext uri="{BB962C8B-B14F-4D97-AF65-F5344CB8AC3E}">
        <p14:creationId xmlns:p14="http://schemas.microsoft.com/office/powerpoint/2010/main" val="3956773471"/>
      </p:ext>
    </p:extLst>
  </p:cSld>
  <p:clrMapOvr>
    <a:masterClrMapping/>
  </p:clrMapOvr>
  <mc:AlternateContent xmlns:mc="http://schemas.openxmlformats.org/markup-compatibility/2006" xmlns:p14="http://schemas.microsoft.com/office/powerpoint/2010/main">
    <mc:Choice Requires="p14">
      <p:transition spd="slow" p14:dur="2000" advTm="56916"/>
    </mc:Choice>
    <mc:Fallback xmlns="">
      <p:transition spd="slow" advTm="56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5378BE-1457-D64C-A416-FB0ADCA33BE5}"/>
              </a:ext>
            </a:extLst>
          </p:cNvPr>
          <p:cNvSpPr/>
          <p:nvPr/>
        </p:nvSpPr>
        <p:spPr>
          <a:xfrm>
            <a:off x="-159657" y="0"/>
            <a:ext cx="12525828"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pic>
        <p:nvPicPr>
          <p:cNvPr id="1026" name="Picture 2" descr="Linjeforeningen Hybrida - Home | Facebook">
            <a:extLst>
              <a:ext uri="{FF2B5EF4-FFF2-40B4-BE49-F238E27FC236}">
                <a16:creationId xmlns:a16="http://schemas.microsoft.com/office/drawing/2014/main" id="{46C41B99-4151-4785-8D4F-32E019CB9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 y="2996167"/>
            <a:ext cx="1570082" cy="1570082"/>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Om oss |">
            <a:extLst>
              <a:ext uri="{FF2B5EF4-FFF2-40B4-BE49-F238E27FC236}">
                <a16:creationId xmlns:a16="http://schemas.microsoft.com/office/drawing/2014/main" id="{33384C86-D1D5-4019-A811-6F2F1F4C3A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72" t="21161" r="17500" b="25113"/>
          <a:stretch/>
        </p:blipFill>
        <p:spPr bwMode="auto">
          <a:xfrm>
            <a:off x="9846425" y="5643094"/>
            <a:ext cx="2331281" cy="1097696"/>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Nabla (@NablaNTNU) | Twitter">
            <a:extLst>
              <a:ext uri="{FF2B5EF4-FFF2-40B4-BE49-F238E27FC236}">
                <a16:creationId xmlns:a16="http://schemas.microsoft.com/office/drawing/2014/main" id="{BFE8C47F-60AE-4C9C-A64D-F5AA65639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90005" y="2377236"/>
            <a:ext cx="1628027" cy="16280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Om Oss">
            <a:extLst>
              <a:ext uri="{FF2B5EF4-FFF2-40B4-BE49-F238E27FC236}">
                <a16:creationId xmlns:a16="http://schemas.microsoft.com/office/drawing/2014/main" id="{91CC3066-1625-463C-85F0-311A4B28DF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157" b="13149"/>
          <a:stretch/>
        </p:blipFill>
        <p:spPr bwMode="auto">
          <a:xfrm>
            <a:off x="5707388" y="4252929"/>
            <a:ext cx="2847975" cy="12112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F Placebo - Linjeforeningen til medisinstudenter ved NTNU">
            <a:extLst>
              <a:ext uri="{FF2B5EF4-FFF2-40B4-BE49-F238E27FC236}">
                <a16:creationId xmlns:a16="http://schemas.microsoft.com/office/drawing/2014/main" id="{0E7CF2EA-1E41-4201-9338-BECDDFAC05F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571015" y="1939999"/>
            <a:ext cx="1706082" cy="17136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vas - Linjeforeningen for fornybar energi ved NTNU - Home | Facebook">
            <a:extLst>
              <a:ext uri="{FF2B5EF4-FFF2-40B4-BE49-F238E27FC236}">
                <a16:creationId xmlns:a16="http://schemas.microsoft.com/office/drawing/2014/main" id="{B3D4A234-E029-4655-98E7-C2793725B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2689" y="1253"/>
            <a:ext cx="3013881" cy="1076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udiemiljø - Datateknologi - sivilingeniør/masterprogram - 5-årig - NTNU">
            <a:extLst>
              <a:ext uri="{FF2B5EF4-FFF2-40B4-BE49-F238E27FC236}">
                <a16:creationId xmlns:a16="http://schemas.microsoft.com/office/drawing/2014/main" id="{D1408FF5-3DA7-4362-B99F-1F4750E40F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9456" y="1096795"/>
            <a:ext cx="3008843" cy="90265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eonardo, linjeforening for Industriell Design NTNU - Home | Facebook">
            <a:extLst>
              <a:ext uri="{FF2B5EF4-FFF2-40B4-BE49-F238E27FC236}">
                <a16:creationId xmlns:a16="http://schemas.microsoft.com/office/drawing/2014/main" id="{3B8D77E3-8625-4FD5-8780-AD2BC8A69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2463" y="2075806"/>
            <a:ext cx="1442087" cy="144208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injeforeninger - Trondheim Teknikersamfunn">
            <a:extLst>
              <a:ext uri="{FF2B5EF4-FFF2-40B4-BE49-F238E27FC236}">
                <a16:creationId xmlns:a16="http://schemas.microsoft.com/office/drawing/2014/main" id="{1E6EB370-E18A-49AE-B071-341F208B61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8610" y="286178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morekoppen - Linjeforening for Produktutvikling og produksjon ved NTNU">
            <a:extLst>
              <a:ext uri="{FF2B5EF4-FFF2-40B4-BE49-F238E27FC236}">
                <a16:creationId xmlns:a16="http://schemas.microsoft.com/office/drawing/2014/main" id="{C198AD4B-A936-4EB3-908E-C94ABAB9871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83035"/>
          <a:stretch/>
        </p:blipFill>
        <p:spPr bwMode="auto">
          <a:xfrm>
            <a:off x="3118974" y="3670979"/>
            <a:ext cx="1342008" cy="1572669"/>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Logitas - Trondheim Teknikersamfunn">
            <a:extLst>
              <a:ext uri="{FF2B5EF4-FFF2-40B4-BE49-F238E27FC236}">
                <a16:creationId xmlns:a16="http://schemas.microsoft.com/office/drawing/2014/main" id="{3C310B03-6D07-4A4A-9409-39D46CC1F3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2477" y="1596730"/>
            <a:ext cx="1534478" cy="153447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Linjeforeningen Delta - Home | Facebook">
            <a:extLst>
              <a:ext uri="{FF2B5EF4-FFF2-40B4-BE49-F238E27FC236}">
                <a16:creationId xmlns:a16="http://schemas.microsoft.com/office/drawing/2014/main" id="{70918565-41B3-42CB-8595-7652A64D64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41144" y="3422336"/>
            <a:ext cx="1399133" cy="139913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IHLDE - Trondheim Teknikersamfunn">
            <a:extLst>
              <a:ext uri="{FF2B5EF4-FFF2-40B4-BE49-F238E27FC236}">
                <a16:creationId xmlns:a16="http://schemas.microsoft.com/office/drawing/2014/main" id="{ADDC7591-633B-439A-BB0F-3C105EC724B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936609" y="100010"/>
            <a:ext cx="1811655" cy="181165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Arkitektstudentenes Broderskab – Wikipedia">
            <a:extLst>
              <a:ext uri="{FF2B5EF4-FFF2-40B4-BE49-F238E27FC236}">
                <a16:creationId xmlns:a16="http://schemas.microsoft.com/office/drawing/2014/main" id="{64EE157A-421A-46D3-908D-85F403BB3B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31373" y="3152792"/>
            <a:ext cx="1194648" cy="119464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jem | leviathan">
            <a:extLst>
              <a:ext uri="{FF2B5EF4-FFF2-40B4-BE49-F238E27FC236}">
                <a16:creationId xmlns:a16="http://schemas.microsoft.com/office/drawing/2014/main" id="{28FA6B79-B8EE-4745-8999-0798A1A233A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22284" y="28893"/>
            <a:ext cx="1569716" cy="230790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Erudio Linjeforening">
            <a:extLst>
              <a:ext uri="{FF2B5EF4-FFF2-40B4-BE49-F238E27FC236}">
                <a16:creationId xmlns:a16="http://schemas.microsoft.com/office/drawing/2014/main" id="{515CE9D8-DAED-4811-9B6C-12B69F24C2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14645" y="28893"/>
            <a:ext cx="1398510" cy="1535747"/>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MiT | Maskiningeniør i Trondheim NTNU">
            <a:extLst>
              <a:ext uri="{FF2B5EF4-FFF2-40B4-BE49-F238E27FC236}">
                <a16:creationId xmlns:a16="http://schemas.microsoft.com/office/drawing/2014/main" id="{4F24E17D-6368-446B-B5AC-740509AAD98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69259" y="1503822"/>
            <a:ext cx="1853025" cy="1186991"/>
          </a:xfrm>
          <a:prstGeom prst="rect">
            <a:avLst/>
          </a:prstGeom>
          <a:noFill/>
          <a:extLst>
            <a:ext uri="{909E8E84-426E-40DD-AFC4-6F175D3DCCD1}">
              <a14:hiddenFill xmlns:a14="http://schemas.microsoft.com/office/drawing/2010/main">
                <a:solidFill>
                  <a:srgbClr val="FFFFFF"/>
                </a:solidFill>
              </a14:hiddenFill>
            </a:ext>
          </a:extLst>
        </p:spPr>
      </p:pic>
      <p:pic>
        <p:nvPicPr>
          <p:cNvPr id="3106" name="Picture 34" descr="Timini - Nanoteknologi ved NTNU">
            <a:extLst>
              <a:ext uri="{FF2B5EF4-FFF2-40B4-BE49-F238E27FC236}">
                <a16:creationId xmlns:a16="http://schemas.microsoft.com/office/drawing/2014/main" id="{7BB32E69-8B3D-4406-940F-39D82F070E7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35029" t="25345" r="34039" b="23194"/>
          <a:stretch/>
        </p:blipFill>
        <p:spPr bwMode="auto">
          <a:xfrm>
            <a:off x="4519168" y="3670979"/>
            <a:ext cx="1220858" cy="1137393"/>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Om BSF | Bergstuderendes Forening">
            <a:extLst>
              <a:ext uri="{FF2B5EF4-FFF2-40B4-BE49-F238E27FC236}">
                <a16:creationId xmlns:a16="http://schemas.microsoft.com/office/drawing/2014/main" id="{1DC5E3B2-B96A-406F-8E30-06A0D0C410F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41152" y="57144"/>
            <a:ext cx="1698385" cy="1617158"/>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Delta – Linjeforeningen for matematikk og fysikk">
            <a:extLst>
              <a:ext uri="{FF2B5EF4-FFF2-40B4-BE49-F238E27FC236}">
                <a16:creationId xmlns:a16="http://schemas.microsoft.com/office/drawing/2014/main" id="{DC593AAB-B5DF-4F96-A61F-CCBCDB4AE6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96000" y="1988606"/>
            <a:ext cx="123825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Høiskolens Chemikerforening – Wikipedia">
            <a:extLst>
              <a:ext uri="{FF2B5EF4-FFF2-40B4-BE49-F238E27FC236}">
                <a16:creationId xmlns:a16="http://schemas.microsoft.com/office/drawing/2014/main" id="{0890767A-392F-487E-8AC0-336844B527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8570" y="114304"/>
            <a:ext cx="1087281" cy="1502838"/>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Spanskrøret - Lektorutdanning i Realfag |">
            <a:extLst>
              <a:ext uri="{FF2B5EF4-FFF2-40B4-BE49-F238E27FC236}">
                <a16:creationId xmlns:a16="http://schemas.microsoft.com/office/drawing/2014/main" id="{75260F17-34B6-463D-B726-886B271EFDE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71313" y="3348827"/>
            <a:ext cx="1338474" cy="1430995"/>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Sct. Omega Broderskab - Home | Facebook">
            <a:extLst>
              <a:ext uri="{FF2B5EF4-FFF2-40B4-BE49-F238E27FC236}">
                <a16:creationId xmlns:a16="http://schemas.microsoft.com/office/drawing/2014/main" id="{753DDC15-4755-4218-A0FF-44C2D30C214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34252" y="2028109"/>
            <a:ext cx="1456059" cy="1456059"/>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Janus Linjeforening – Linjeforeningen for Industriell økonomi og  teknologiledelse">
            <a:extLst>
              <a:ext uri="{FF2B5EF4-FFF2-40B4-BE49-F238E27FC236}">
                <a16:creationId xmlns:a16="http://schemas.microsoft.com/office/drawing/2014/main" id="{9C082401-3199-452E-BA02-B84E1D0FC02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4963" y="4789208"/>
            <a:ext cx="1634696" cy="1634696"/>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Volvox &amp; Alkymisten - Home | Facebook">
            <a:extLst>
              <a:ext uri="{FF2B5EF4-FFF2-40B4-BE49-F238E27FC236}">
                <a16:creationId xmlns:a16="http://schemas.microsoft.com/office/drawing/2014/main" id="{68340CF4-2544-4E90-8AD5-B3F618B0CFD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12640" y="3931722"/>
            <a:ext cx="1556445" cy="1556445"/>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Fotballfest » Arrangementer » Mannhullet.no">
            <a:extLst>
              <a:ext uri="{FF2B5EF4-FFF2-40B4-BE49-F238E27FC236}">
                <a16:creationId xmlns:a16="http://schemas.microsoft.com/office/drawing/2014/main" id="{47ED40B1-80AD-4D92-A232-883AFF98F47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8428" t="4062" r="9999" b="300"/>
          <a:stretch/>
        </p:blipFill>
        <p:spPr bwMode="auto">
          <a:xfrm>
            <a:off x="8659965" y="4779822"/>
            <a:ext cx="2053573" cy="1352819"/>
          </a:xfrm>
          <a:prstGeom prst="rect">
            <a:avLst/>
          </a:prstGeom>
          <a:noFill/>
          <a:extLst>
            <a:ext uri="{909E8E84-426E-40DD-AFC4-6F175D3DCCD1}">
              <a14:hiddenFill xmlns:a14="http://schemas.microsoft.com/office/drawing/2010/main">
                <a:solidFill>
                  <a:srgbClr val="FFFFFF"/>
                </a:solidFill>
              </a14:hiddenFill>
            </a:ext>
          </a:extLst>
        </p:spPr>
      </p:pic>
      <p:pic>
        <p:nvPicPr>
          <p:cNvPr id="3124" name="Picture 52" descr="Eureka Linjeforening – Europastudier ved NTNU">
            <a:extLst>
              <a:ext uri="{FF2B5EF4-FFF2-40B4-BE49-F238E27FC236}">
                <a16:creationId xmlns:a16="http://schemas.microsoft.com/office/drawing/2014/main" id="{E7D93A25-D571-40EB-ABF6-BD316977BE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49769" y="4789208"/>
            <a:ext cx="1470410" cy="1470410"/>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Generalforsamling 3. september – Nutrix">
            <a:extLst>
              <a:ext uri="{FF2B5EF4-FFF2-40B4-BE49-F238E27FC236}">
                <a16:creationId xmlns:a16="http://schemas.microsoft.com/office/drawing/2014/main" id="{74D17755-A2A2-45E3-B329-B96C6F84D21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87847" y="5359395"/>
            <a:ext cx="1404839" cy="1398595"/>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Om Oss">
            <a:extLst>
              <a:ext uri="{FF2B5EF4-FFF2-40B4-BE49-F238E27FC236}">
                <a16:creationId xmlns:a16="http://schemas.microsoft.com/office/drawing/2014/main" id="{3519FCEA-A316-4682-AB54-1183B5D7CBC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15210" y="5272662"/>
            <a:ext cx="2244102" cy="142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17482"/>
      </p:ext>
    </p:extLst>
  </p:cSld>
  <p:clrMapOvr>
    <a:masterClrMapping/>
  </p:clrMapOvr>
  <mc:AlternateContent xmlns:mc="http://schemas.openxmlformats.org/markup-compatibility/2006" xmlns:p14="http://schemas.microsoft.com/office/powerpoint/2010/main">
    <mc:Choice Requires="p14">
      <p:transition spd="slow" p14:dur="2000" advTm="13830"/>
    </mc:Choice>
    <mc:Fallback xmlns="">
      <p:transition spd="slow" advTm="1383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55DDD4-0286-4466-95DB-136808FB49BC}"/>
              </a:ext>
            </a:extLst>
          </p:cNvPr>
          <p:cNvSpPr>
            <a:spLocks noGrp="1"/>
          </p:cNvSpPr>
          <p:nvPr>
            <p:ph type="title"/>
          </p:nvPr>
        </p:nvSpPr>
        <p:spPr/>
        <p:txBody>
          <a:bodyPr/>
          <a:lstStyle/>
          <a:p>
            <a:endParaRPr lang="en-US" dirty="0"/>
          </a:p>
        </p:txBody>
      </p:sp>
      <p:pic>
        <p:nvPicPr>
          <p:cNvPr id="2052" name="Picture 4">
            <a:extLst>
              <a:ext uri="{FF2B5EF4-FFF2-40B4-BE49-F238E27FC236}">
                <a16:creationId xmlns:a16="http://schemas.microsoft.com/office/drawing/2014/main" id="{550951A6-0DAE-4AEC-9122-09C1FE641511}"/>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3315"/>
          <a:stretch/>
        </p:blipFill>
        <p:spPr bwMode="auto">
          <a:xfrm>
            <a:off x="457199" y="681037"/>
            <a:ext cx="9115425" cy="402550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669FEE7-B04C-416C-9300-C836BD303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6" y="2570163"/>
            <a:ext cx="54102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59B86979-8E81-4FBB-A34C-B73AA5E58859}"/>
              </a:ext>
            </a:extLst>
          </p:cNvPr>
          <p:cNvPicPr>
            <a:picLocks noChangeAspect="1"/>
          </p:cNvPicPr>
          <p:nvPr/>
        </p:nvPicPr>
        <p:blipFill>
          <a:blip r:embed="rId6"/>
          <a:stretch>
            <a:fillRect/>
          </a:stretch>
        </p:blipFill>
        <p:spPr>
          <a:xfrm>
            <a:off x="838200" y="2570163"/>
            <a:ext cx="5884068" cy="3922712"/>
          </a:xfrm>
          <a:prstGeom prst="rect">
            <a:avLst/>
          </a:prstGeom>
        </p:spPr>
      </p:pic>
      <p:pic>
        <p:nvPicPr>
          <p:cNvPr id="9" name="Bilde 8">
            <a:extLst>
              <a:ext uri="{FF2B5EF4-FFF2-40B4-BE49-F238E27FC236}">
                <a16:creationId xmlns:a16="http://schemas.microsoft.com/office/drawing/2014/main" id="{424BF41E-3434-4CB7-96E0-81FDD32688DA}"/>
              </a:ext>
            </a:extLst>
          </p:cNvPr>
          <p:cNvPicPr>
            <a:picLocks noChangeAspect="1"/>
          </p:cNvPicPr>
          <p:nvPr/>
        </p:nvPicPr>
        <p:blipFill>
          <a:blip r:embed="rId7"/>
          <a:stretch>
            <a:fillRect/>
          </a:stretch>
        </p:blipFill>
        <p:spPr>
          <a:xfrm>
            <a:off x="3514554" y="1027906"/>
            <a:ext cx="7208864" cy="4469495"/>
          </a:xfrm>
          <a:prstGeom prst="rect">
            <a:avLst/>
          </a:prstGeom>
        </p:spPr>
      </p:pic>
    </p:spTree>
    <p:custDataLst>
      <p:tags r:id="rId1"/>
    </p:custDataLst>
    <p:extLst>
      <p:ext uri="{BB962C8B-B14F-4D97-AF65-F5344CB8AC3E}">
        <p14:creationId xmlns:p14="http://schemas.microsoft.com/office/powerpoint/2010/main" val="2014711575"/>
      </p:ext>
    </p:extLst>
  </p:cSld>
  <p:clrMapOvr>
    <a:masterClrMapping/>
  </p:clrMapOvr>
  <mc:AlternateContent xmlns:mc="http://schemas.openxmlformats.org/markup-compatibility/2006" xmlns:p14="http://schemas.microsoft.com/office/powerpoint/2010/main">
    <mc:Choice Requires="p14">
      <p:transition spd="slow" p14:dur="2000" advTm="52650"/>
    </mc:Choice>
    <mc:Fallback xmlns="">
      <p:transition spd="slow" advTm="52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CA76E2-4B79-4648-8C1F-3FD7F03EA423}"/>
              </a:ext>
            </a:extLst>
          </p:cNvPr>
          <p:cNvSpPr>
            <a:spLocks noGrp="1"/>
          </p:cNvSpPr>
          <p:nvPr>
            <p:ph type="title"/>
          </p:nvPr>
        </p:nvSpPr>
        <p:spPr/>
        <p:txBody>
          <a:bodyPr/>
          <a:lstStyle/>
          <a:p>
            <a:endParaRPr lang="en-US"/>
          </a:p>
        </p:txBody>
      </p:sp>
      <p:pic>
        <p:nvPicPr>
          <p:cNvPr id="4098" name="Picture 2" descr="Revolve NTNU - From student to engineer in a year">
            <a:extLst>
              <a:ext uri="{FF2B5EF4-FFF2-40B4-BE49-F238E27FC236}">
                <a16:creationId xmlns:a16="http://schemas.microsoft.com/office/drawing/2014/main" id="{28374CEB-44B8-4DDC-B801-0895C1C27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2571750"/>
            <a:ext cx="6852640" cy="38528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09FB3F5-620E-4726-861F-00CA39CF62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7467" y="433388"/>
            <a:ext cx="6956423" cy="521731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ropulse NTNU: Nordens første rakettlag for studenter | NAROM">
            <a:extLst>
              <a:ext uri="{FF2B5EF4-FFF2-40B4-BE49-F238E27FC236}">
                <a16:creationId xmlns:a16="http://schemas.microsoft.com/office/drawing/2014/main" id="{C3788999-06C6-43AE-924A-63ECCC144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768" y="597363"/>
            <a:ext cx="5738765" cy="5430771"/>
          </a:xfrm>
          <a:prstGeom prst="rect">
            <a:avLst/>
          </a:prstGeom>
          <a:noFill/>
          <a:extLst>
            <a:ext uri="{909E8E84-426E-40DD-AFC4-6F175D3DCCD1}">
              <a14:hiddenFill xmlns:a14="http://schemas.microsoft.com/office/drawing/2010/main">
                <a:solidFill>
                  <a:srgbClr val="FFFFFF"/>
                </a:solidFill>
              </a14:hiddenFill>
            </a:ext>
          </a:extLst>
        </p:spPr>
      </p:pic>
      <p:pic>
        <p:nvPicPr>
          <p:cNvPr id="4" name="Bilde 3">
            <a:extLst>
              <a:ext uri="{FF2B5EF4-FFF2-40B4-BE49-F238E27FC236}">
                <a16:creationId xmlns:a16="http://schemas.microsoft.com/office/drawing/2014/main" id="{D8C3D60A-0813-4D87-B5B7-65D59876FA1E}"/>
              </a:ext>
            </a:extLst>
          </p:cNvPr>
          <p:cNvPicPr>
            <a:picLocks noChangeAspect="1"/>
          </p:cNvPicPr>
          <p:nvPr/>
        </p:nvPicPr>
        <p:blipFill>
          <a:blip r:embed="rId7"/>
          <a:stretch>
            <a:fillRect/>
          </a:stretch>
        </p:blipFill>
        <p:spPr>
          <a:xfrm>
            <a:off x="3703327" y="1524216"/>
            <a:ext cx="7840634" cy="4900396"/>
          </a:xfrm>
          <a:prstGeom prst="rect">
            <a:avLst/>
          </a:prstGeom>
        </p:spPr>
      </p:pic>
    </p:spTree>
    <p:custDataLst>
      <p:tags r:id="rId1"/>
    </p:custDataLst>
    <p:extLst>
      <p:ext uri="{BB962C8B-B14F-4D97-AF65-F5344CB8AC3E}">
        <p14:creationId xmlns:p14="http://schemas.microsoft.com/office/powerpoint/2010/main" val="2961102562"/>
      </p:ext>
    </p:extLst>
  </p:cSld>
  <p:clrMapOvr>
    <a:masterClrMapping/>
  </p:clrMapOvr>
  <mc:AlternateContent xmlns:mc="http://schemas.openxmlformats.org/markup-compatibility/2006" xmlns:p14="http://schemas.microsoft.com/office/powerpoint/2010/main">
    <mc:Choice Requires="p14">
      <p:transition spd="slow" p14:dur="2000" advTm="97444"/>
    </mc:Choice>
    <mc:Fallback xmlns="">
      <p:transition spd="slow" advTm="974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36A308-3B7B-426C-9214-2A5738C54BC9}"/>
              </a:ext>
            </a:extLst>
          </p:cNvPr>
          <p:cNvSpPr>
            <a:spLocks noGrp="1"/>
          </p:cNvSpPr>
          <p:nvPr>
            <p:ph type="title"/>
          </p:nvPr>
        </p:nvSpPr>
        <p:spPr/>
        <p:txBody>
          <a:bodyPr/>
          <a:lstStyle/>
          <a:p>
            <a:endParaRPr lang="en-US"/>
          </a:p>
        </p:txBody>
      </p:sp>
      <p:pic>
        <p:nvPicPr>
          <p:cNvPr id="5122" name="Picture 2" descr="NTNUI norgesmester i sprintstafett - Universitetsavisa">
            <a:extLst>
              <a:ext uri="{FF2B5EF4-FFF2-40B4-BE49-F238E27FC236}">
                <a16:creationId xmlns:a16="http://schemas.microsoft.com/office/drawing/2014/main" id="{35FBDBFD-1B3D-435F-BEAA-36EC5A2F9B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49" y="228601"/>
            <a:ext cx="6950982" cy="38925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TNUI Norgesmestere i Rumpeldunk - NTNUI">
            <a:extLst>
              <a:ext uri="{FF2B5EF4-FFF2-40B4-BE49-F238E27FC236}">
                <a16:creationId xmlns:a16="http://schemas.microsoft.com/office/drawing/2014/main" id="{65173F21-655A-4BD6-BF73-D7968FBB1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401" y="3429000"/>
            <a:ext cx="4446735" cy="2959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oget fra NTNUI kommer">
            <a:extLst>
              <a:ext uri="{FF2B5EF4-FFF2-40B4-BE49-F238E27FC236}">
                <a16:creationId xmlns:a16="http://schemas.microsoft.com/office/drawing/2014/main" id="{774F93C4-5B98-4A65-B98A-A574012F9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8640" y="4051698"/>
            <a:ext cx="3696584" cy="26265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Norges største idrettslag - NTNUI - Studentidrettslaget for NTNU">
            <a:extLst>
              <a:ext uri="{FF2B5EF4-FFF2-40B4-BE49-F238E27FC236}">
                <a16:creationId xmlns:a16="http://schemas.microsoft.com/office/drawing/2014/main" id="{6CF52FFB-9445-43EA-B535-59D9A62174EA}"/>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314950" y="3190875"/>
            <a:ext cx="3757301" cy="250031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jem | NTNUI Volleyball">
            <a:extLst>
              <a:ext uri="{FF2B5EF4-FFF2-40B4-BE49-F238E27FC236}">
                <a16:creationId xmlns:a16="http://schemas.microsoft.com/office/drawing/2014/main" id="{9728F64E-6729-47D1-B106-C50F12E387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0987" y="1522557"/>
            <a:ext cx="7515225" cy="33366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663263"/>
      </p:ext>
    </p:extLst>
  </p:cSld>
  <p:clrMapOvr>
    <a:masterClrMapping/>
  </p:clrMapOvr>
  <mc:AlternateContent xmlns:mc="http://schemas.openxmlformats.org/markup-compatibility/2006" xmlns:p14="http://schemas.microsoft.com/office/powerpoint/2010/main">
    <mc:Choice Requires="p14">
      <p:transition spd="slow" p14:dur="2000" advTm="31036"/>
    </mc:Choice>
    <mc:Fallback xmlns="">
      <p:transition spd="slow" advTm="310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17.3|19"/>
</p:tagLst>
</file>

<file path=ppt/tags/tag2.xml><?xml version="1.0" encoding="utf-8"?>
<p:tagLst xmlns:a="http://schemas.openxmlformats.org/drawingml/2006/main" xmlns:r="http://schemas.openxmlformats.org/officeDocument/2006/relationships" xmlns:p="http://schemas.openxmlformats.org/presentationml/2006/main">
  <p:tag name="TIMING" val="|0.9|11.6|13.8|7.1"/>
</p:tagLst>
</file>

<file path=ppt/tags/tag3.xml><?xml version="1.0" encoding="utf-8"?>
<p:tagLst xmlns:a="http://schemas.openxmlformats.org/drawingml/2006/main" xmlns:r="http://schemas.openxmlformats.org/officeDocument/2006/relationships" xmlns:p="http://schemas.openxmlformats.org/presentationml/2006/main">
  <p:tag name="TIMING" val="|2.7|17.6|12.7"/>
</p:tagLst>
</file>

<file path=ppt/tags/tag4.xml><?xml version="1.0" encoding="utf-8"?>
<p:tagLst xmlns:a="http://schemas.openxmlformats.org/drawingml/2006/main" xmlns:r="http://schemas.openxmlformats.org/officeDocument/2006/relationships" xmlns:p="http://schemas.openxmlformats.org/presentationml/2006/main">
  <p:tag name="TIMING" val="|2.4|9.3|7.4|2.9|3.4"/>
</p:tagLst>
</file>

<file path=ppt/tags/tag5.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udenttinget.potx" id="{8977C99C-12B9-4956-8303-F556C9F4DF31}" vid="{6689BCEE-CA87-4D30-BDF6-B40C006F6E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158</TotalTime>
  <Words>880</Words>
  <Application>Microsoft Macintosh PowerPoint</Application>
  <PresentationFormat>Widescreen</PresentationFormat>
  <Paragraphs>107</Paragraphs>
  <Slides>19</Slides>
  <Notes>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19</vt:i4>
      </vt:variant>
    </vt:vector>
  </HeadingPairs>
  <TitlesOfParts>
    <vt:vector size="23" baseType="lpstr">
      <vt:lpstr>Arial</vt:lpstr>
      <vt:lpstr>Calibri</vt:lpstr>
      <vt:lpstr>Trebuchet MS</vt:lpstr>
      <vt:lpstr>Office-tema</vt:lpstr>
      <vt:lpstr>Studentfrivilligheten: Fra studerende til student</vt:lpstr>
      <vt:lpstr>PowerPoint-presentasjon</vt:lpstr>
      <vt:lpstr>PowerPoint-presentasjon</vt:lpstr>
      <vt:lpstr>Mål for bolken</vt:lpstr>
      <vt:lpstr>PowerPoint-presentasjon</vt:lpstr>
      <vt:lpstr>PowerPoint-presentasjon</vt:lpstr>
      <vt:lpstr>PowerPoint-presentasjon</vt:lpstr>
      <vt:lpstr>PowerPoint-presentasjon</vt:lpstr>
      <vt:lpstr>PowerPoint-presentasjon</vt:lpstr>
      <vt:lpstr>Spørsmål til diskusjon:</vt:lpstr>
      <vt:lpstr>Studentenes helse- og trivselsundersøkelse (SHoT) 2018</vt:lpstr>
      <vt:lpstr>“Livskvalitet handler om å oppleve glede og mening, vitalitet og tilfredshet, trygghet og tilhørighet, om å bruke personlige styrker, føle interesse, mestring og engasjement.”</vt:lpstr>
      <vt:lpstr>Om lag 4 av 10 studenter er eller har tidligere vært involvert i frivillig studentengasjement.   Andelen er høyest blant mannlige studenter (44 %), i aldersspennet fra 23 til 25 år (47 %), og blant utenlandsstudenter (53 %) og studenter i Midt-Norge (49 %). Deltakelse i frivillig studentengasjement er lavest blant studenter i Nord-Norge (30 %).</vt:lpstr>
      <vt:lpstr>Studentfrivillighet + studier</vt:lpstr>
      <vt:lpstr>Areal – begrensninger og muligheter</vt:lpstr>
      <vt:lpstr>Mange jern i ilden</vt:lpstr>
      <vt:lpstr>Roller og ansvar</vt:lpstr>
      <vt:lpstr>Spørsmål til diskusjon:</vt:lpstr>
      <vt:lpstr>Studentfrivilligheten: Fra studerende til student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 er denne vi bruker</dc:title>
  <dc:creator>Simen Ringdahl</dc:creator>
  <cp:lastModifiedBy>Simen Ringdahl</cp:lastModifiedBy>
  <cp:revision>8</cp:revision>
  <dcterms:created xsi:type="dcterms:W3CDTF">2020-12-04T11:10:25Z</dcterms:created>
  <dcterms:modified xsi:type="dcterms:W3CDTF">2020-12-07T08:45:31Z</dcterms:modified>
</cp:coreProperties>
</file>