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7" r:id="rId5"/>
    <p:sldId id="264" r:id="rId6"/>
    <p:sldId id="275" r:id="rId7"/>
    <p:sldId id="263" r:id="rId8"/>
    <p:sldId id="265" r:id="rId9"/>
    <p:sldId id="268" r:id="rId10"/>
    <p:sldId id="266" r:id="rId11"/>
    <p:sldId id="267" r:id="rId12"/>
    <p:sldId id="269" r:id="rId13"/>
    <p:sldId id="270" r:id="rId14"/>
    <p:sldId id="272" r:id="rId15"/>
    <p:sldId id="274" r:id="rId16"/>
    <p:sldId id="276" r:id="rId17"/>
    <p:sldId id="271" r:id="rId1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048"/>
    <a:srgbClr val="0031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73253" autoAdjust="0"/>
  </p:normalViewPr>
  <p:slideViewPr>
    <p:cSldViewPr snapToGrid="0">
      <p:cViewPr varScale="1">
        <p:scale>
          <a:sx n="89" d="100"/>
          <a:sy n="89" d="100"/>
        </p:scale>
        <p:origin x="5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A4629-DCA5-4A3A-AFB1-EE828F7B6493}" type="datetimeFigureOut">
              <a:rPr lang="nb-NO" smtClean="0"/>
              <a:t>06.12.2020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8282D-8694-461F-B046-DC5EAAF329E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3943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8282D-8694-461F-B046-DC5EAAF329E0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3455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E49F0-A0BA-448E-AC17-B1201317B9BB}" type="datetimeFigureOut">
              <a:rPr lang="nb-NO" smtClean="0"/>
              <a:t>06.12.2020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19CB-3471-45A9-A42B-0CFBD81B92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4912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E49F0-A0BA-448E-AC17-B1201317B9BB}" type="datetimeFigureOut">
              <a:rPr lang="nb-NO" smtClean="0"/>
              <a:t>06.12.2020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19CB-3471-45A9-A42B-0CFBD81B92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0806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E49F0-A0BA-448E-AC17-B1201317B9BB}" type="datetimeFigureOut">
              <a:rPr lang="nb-NO" smtClean="0"/>
              <a:t>06.12.2020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19CB-3471-45A9-A42B-0CFBD81B92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2091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E49F0-A0BA-448E-AC17-B1201317B9BB}" type="datetimeFigureOut">
              <a:rPr lang="nb-NO" smtClean="0"/>
              <a:t>06.12.2020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19CB-3471-45A9-A42B-0CFBD81B92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8893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E49F0-A0BA-448E-AC17-B1201317B9BB}" type="datetimeFigureOut">
              <a:rPr lang="nb-NO" smtClean="0"/>
              <a:t>06.12.2020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19CB-3471-45A9-A42B-0CFBD81B92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1114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E49F0-A0BA-448E-AC17-B1201317B9BB}" type="datetimeFigureOut">
              <a:rPr lang="nb-NO" smtClean="0"/>
              <a:t>06.12.2020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19CB-3471-45A9-A42B-0CFBD81B92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7269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E49F0-A0BA-448E-AC17-B1201317B9BB}" type="datetimeFigureOut">
              <a:rPr lang="nb-NO" smtClean="0"/>
              <a:t>06.12.2020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19CB-3471-45A9-A42B-0CFBD81B92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2608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E49F0-A0BA-448E-AC17-B1201317B9BB}" type="datetimeFigureOut">
              <a:rPr lang="nb-NO" smtClean="0"/>
              <a:t>06.12.2020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19CB-3471-45A9-A42B-0CFBD81B92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0098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E49F0-A0BA-448E-AC17-B1201317B9BB}" type="datetimeFigureOut">
              <a:rPr lang="nb-NO" smtClean="0"/>
              <a:t>06.12.2020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19CB-3471-45A9-A42B-0CFBD81B92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8016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E49F0-A0BA-448E-AC17-B1201317B9BB}" type="datetimeFigureOut">
              <a:rPr lang="nb-NO" smtClean="0"/>
              <a:t>06.12.2020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19CB-3471-45A9-A42B-0CFBD81B92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3738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E49F0-A0BA-448E-AC17-B1201317B9BB}" type="datetimeFigureOut">
              <a:rPr lang="nb-NO" smtClean="0"/>
              <a:t>06.12.2020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19CB-3471-45A9-A42B-0CFBD81B92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4278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>
                <a:lumMod val="75000"/>
              </a:schemeClr>
            </a:gs>
            <a:gs pos="67000">
              <a:schemeClr val="bg1">
                <a:lumMod val="85000"/>
              </a:schemeClr>
            </a:gs>
            <a:gs pos="23000">
              <a:schemeClr val="bg1">
                <a:lumMod val="95000"/>
              </a:schemeClr>
            </a:gs>
            <a:gs pos="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E49F0-A0BA-448E-AC17-B1201317B9BB}" type="datetimeFigureOut">
              <a:rPr lang="nb-NO" smtClean="0"/>
              <a:t>06.12.2020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919CB-3471-45A9-A42B-0CFBD81B92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1488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cogpsych.2019.101237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77/1745691620920723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77/1745691620920723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showcase/7458752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37/stl0000024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doi.org/10.1007/s10648-015-9348-9" TargetMode="External"/><Relationship Id="rId4" Type="http://schemas.openxmlformats.org/officeDocument/2006/relationships/hyperlink" Target="https://doi.org/10.1177/1529100612453266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92" y="419956"/>
            <a:ext cx="4700497" cy="5381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1633" y="2341992"/>
            <a:ext cx="87186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5400" dirty="0" smtClean="0">
                <a:solidFill>
                  <a:srgbClr val="0031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Strategier for bedre læring</a:t>
            </a:r>
            <a:endParaRPr lang="nb-NO" sz="5400" dirty="0">
              <a:solidFill>
                <a:srgbClr val="00314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64653" y="4054322"/>
            <a:ext cx="3292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dirty="0" smtClean="0">
                <a:solidFill>
                  <a:srgbClr val="003048"/>
                </a:solidFill>
              </a:rPr>
              <a:t>Bidrag til NFYE-konferansen 2020</a:t>
            </a:r>
            <a:endParaRPr lang="nb-NO" dirty="0">
              <a:solidFill>
                <a:srgbClr val="003048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36915" y="4649216"/>
            <a:ext cx="45480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dirty="0" smtClean="0">
                <a:solidFill>
                  <a:srgbClr val="003048"/>
                </a:solidFill>
              </a:rPr>
              <a:t>Torstein Låg</a:t>
            </a:r>
          </a:p>
          <a:p>
            <a:pPr algn="ctr"/>
            <a:r>
              <a:rPr lang="nb-NO" dirty="0" smtClean="0">
                <a:solidFill>
                  <a:srgbClr val="003048"/>
                </a:solidFill>
              </a:rPr>
              <a:t>Universitetsbiblioteket &amp; Institutt for psykologi</a:t>
            </a:r>
          </a:p>
          <a:p>
            <a:pPr algn="ctr"/>
            <a:r>
              <a:rPr lang="nb-NO" dirty="0" smtClean="0">
                <a:solidFill>
                  <a:srgbClr val="003048"/>
                </a:solidFill>
              </a:rPr>
              <a:t>UiT Norges arktiske universitet</a:t>
            </a:r>
            <a:endParaRPr lang="nb-NO" dirty="0">
              <a:solidFill>
                <a:srgbClr val="003048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4766" y="77418"/>
            <a:ext cx="1617234" cy="149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91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384" y="6285297"/>
            <a:ext cx="3762946" cy="4308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85183" y="514743"/>
            <a:ext cx="67126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4800" dirty="0" smtClean="0">
                <a:solidFill>
                  <a:srgbClr val="0031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Hvorfor studenter ikke bruker</a:t>
            </a:r>
          </a:p>
          <a:p>
            <a:pPr algn="ctr"/>
            <a:r>
              <a:rPr lang="nb-NO" sz="4800" dirty="0" smtClean="0">
                <a:solidFill>
                  <a:srgbClr val="0031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effektive læringsstrategier</a:t>
            </a:r>
            <a:endParaRPr lang="nb-NO" sz="4800" dirty="0">
              <a:solidFill>
                <a:srgbClr val="00314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85967" y="2685434"/>
            <a:ext cx="10673687" cy="4351338"/>
          </a:xfrm>
        </p:spPr>
        <p:txBody>
          <a:bodyPr/>
          <a:lstStyle/>
          <a:p>
            <a:r>
              <a:rPr lang="nb-NO" dirty="0" smtClean="0">
                <a:solidFill>
                  <a:srgbClr val="003048"/>
                </a:solidFill>
              </a:rPr>
              <a:t>Følelsen av gjenkjenning og umiddelbar tilgang lurer oss *</a:t>
            </a:r>
            <a:endParaRPr lang="nb-NO" dirty="0">
              <a:solidFill>
                <a:srgbClr val="003048"/>
              </a:solidFill>
            </a:endParaRPr>
          </a:p>
          <a:p>
            <a:r>
              <a:rPr lang="nb-NO" dirty="0" smtClean="0">
                <a:solidFill>
                  <a:srgbClr val="003048"/>
                </a:solidFill>
              </a:rPr>
              <a:t>Vi feiltolker strev som ineffektiv læring *</a:t>
            </a:r>
          </a:p>
          <a:p>
            <a:r>
              <a:rPr lang="nb-NO" dirty="0" smtClean="0">
                <a:solidFill>
                  <a:srgbClr val="003048"/>
                </a:solidFill>
              </a:rPr>
              <a:t>Manglende kunnskap om hva som er effektivt</a:t>
            </a:r>
          </a:p>
          <a:p>
            <a:r>
              <a:rPr lang="nb-NO" dirty="0" smtClean="0">
                <a:solidFill>
                  <a:srgbClr val="003048"/>
                </a:solidFill>
              </a:rPr>
              <a:t>Vanskeligheter med å omsette gode intensjoner til handling</a:t>
            </a:r>
          </a:p>
          <a:p>
            <a:endParaRPr lang="nb-NO" dirty="0">
              <a:solidFill>
                <a:srgbClr val="003048"/>
              </a:solidFill>
            </a:endParaRPr>
          </a:p>
        </p:txBody>
      </p:sp>
      <p:sp>
        <p:nvSpPr>
          <p:cNvPr id="4" name="TekstSylinder 3"/>
          <p:cNvSpPr txBox="1"/>
          <p:nvPr/>
        </p:nvSpPr>
        <p:spPr>
          <a:xfrm>
            <a:off x="1784369" y="5037935"/>
            <a:ext cx="8876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 Kirk-Johnson</a:t>
            </a:r>
            <a:r>
              <a:rPr lang="en-US" sz="1200" dirty="0"/>
              <a:t>, A., </a:t>
            </a:r>
            <a:r>
              <a:rPr lang="en-US" sz="1200" dirty="0" err="1"/>
              <a:t>Galla</a:t>
            </a:r>
            <a:r>
              <a:rPr lang="en-US" sz="1200" dirty="0"/>
              <a:t>, B. M., &amp; </a:t>
            </a:r>
            <a:r>
              <a:rPr lang="en-US" sz="1200" dirty="0" err="1"/>
              <a:t>Fraundorf</a:t>
            </a:r>
            <a:r>
              <a:rPr lang="en-US" sz="1200" dirty="0"/>
              <a:t>, S. H. (2019). Perceiving effort as poor learning: </a:t>
            </a:r>
            <a:r>
              <a:rPr lang="en-US" sz="1200" dirty="0" smtClean="0"/>
              <a:t>The misinterpreted-effort</a:t>
            </a:r>
          </a:p>
          <a:p>
            <a:r>
              <a:rPr lang="en-US" sz="1200" dirty="0" smtClean="0"/>
              <a:t>   </a:t>
            </a:r>
            <a:r>
              <a:rPr lang="en-US" sz="1200" dirty="0"/>
              <a:t>hypothesis of how experienced effort and perceived </a:t>
            </a:r>
            <a:r>
              <a:rPr lang="en-US" sz="1200" dirty="0" smtClean="0"/>
              <a:t>learning relate </a:t>
            </a:r>
            <a:r>
              <a:rPr lang="en-US" sz="1200" dirty="0"/>
              <a:t>to study strategy choice. </a:t>
            </a:r>
            <a:r>
              <a:rPr lang="en-US" sz="1200" i="1" dirty="0"/>
              <a:t>Cognitive Psychology, </a:t>
            </a:r>
            <a:endParaRPr lang="en-US" sz="1200" i="1" dirty="0" smtClean="0"/>
          </a:p>
          <a:p>
            <a:r>
              <a:rPr lang="en-US" sz="1200" i="1" dirty="0"/>
              <a:t> </a:t>
            </a:r>
            <a:r>
              <a:rPr lang="en-US" sz="1200" i="1" dirty="0" smtClean="0"/>
              <a:t>  115</a:t>
            </a:r>
            <a:r>
              <a:rPr lang="en-US" sz="1200" dirty="0"/>
              <a:t>, 101237. </a:t>
            </a:r>
            <a:r>
              <a:rPr lang="en-US" sz="1200" dirty="0" smtClean="0">
                <a:hlinkClick r:id="rId3"/>
              </a:rPr>
              <a:t>https</a:t>
            </a:r>
            <a:r>
              <a:rPr lang="en-US" sz="1200" dirty="0">
                <a:hlinkClick r:id="rId3"/>
              </a:rPr>
              <a:t>://</a:t>
            </a:r>
            <a:r>
              <a:rPr lang="en-US" sz="1200" dirty="0" smtClean="0">
                <a:hlinkClick r:id="rId3"/>
              </a:rPr>
              <a:t>doi.org/10.1016/j.cogpsych.2019.101237</a:t>
            </a:r>
            <a:r>
              <a:rPr lang="en-US" sz="1200" dirty="0" smtClean="0"/>
              <a:t> </a:t>
            </a:r>
            <a:endParaRPr lang="nb-NO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0" y="5727477"/>
            <a:ext cx="1206872" cy="111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86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uiExpand="1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384" y="6285297"/>
            <a:ext cx="3762946" cy="4308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08697" y="607905"/>
            <a:ext cx="38406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800" dirty="0" smtClean="0">
                <a:solidFill>
                  <a:srgbClr val="0031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Hva må til?*</a:t>
            </a:r>
            <a:endParaRPr lang="nb-NO" sz="4800" dirty="0">
              <a:solidFill>
                <a:srgbClr val="00314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90241" y="1620260"/>
            <a:ext cx="10509913" cy="435133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nb-NO" sz="3600" dirty="0" smtClean="0">
                <a:solidFill>
                  <a:srgbClr val="003048"/>
                </a:solidFill>
              </a:rPr>
              <a:t> Kunnskap om hva som virker og hvorfor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nb-NO" sz="3600" dirty="0" smtClean="0">
                <a:solidFill>
                  <a:srgbClr val="003048"/>
                </a:solidFill>
              </a:rPr>
              <a:t> Overbevisning om (tro på) at strategiene er effektive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b-NO" sz="3600" dirty="0">
                <a:solidFill>
                  <a:srgbClr val="003048"/>
                </a:solidFill>
              </a:rPr>
              <a:t> </a:t>
            </a:r>
            <a:r>
              <a:rPr lang="nb-NO" sz="3600" dirty="0" smtClean="0">
                <a:solidFill>
                  <a:srgbClr val="003048"/>
                </a:solidFill>
              </a:rPr>
              <a:t>    for meg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nb-NO" sz="3600" dirty="0">
                <a:solidFill>
                  <a:srgbClr val="003048"/>
                </a:solidFill>
              </a:rPr>
              <a:t> </a:t>
            </a:r>
            <a:r>
              <a:rPr lang="nb-NO" sz="3600" dirty="0" smtClean="0">
                <a:solidFill>
                  <a:srgbClr val="003048"/>
                </a:solidFill>
              </a:rPr>
              <a:t>Satsning/egenforpliktelse ("</a:t>
            </a:r>
            <a:r>
              <a:rPr lang="nb-NO" sz="3600" dirty="0" err="1" smtClean="0">
                <a:solidFill>
                  <a:srgbClr val="003048"/>
                </a:solidFill>
              </a:rPr>
              <a:t>commitment</a:t>
            </a:r>
            <a:r>
              <a:rPr lang="nb-NO" sz="3600" dirty="0" smtClean="0">
                <a:solidFill>
                  <a:srgbClr val="003048"/>
                </a:solidFill>
              </a:rPr>
              <a:t>") til å ta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b-NO" sz="3600" dirty="0">
                <a:solidFill>
                  <a:srgbClr val="003048"/>
                </a:solidFill>
              </a:rPr>
              <a:t> </a:t>
            </a:r>
            <a:r>
              <a:rPr lang="nb-NO" sz="3600" dirty="0" smtClean="0">
                <a:solidFill>
                  <a:srgbClr val="003048"/>
                </a:solidFill>
              </a:rPr>
              <a:t>    dem i bruk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nb-NO" sz="3600" dirty="0">
                <a:solidFill>
                  <a:srgbClr val="003048"/>
                </a:solidFill>
              </a:rPr>
              <a:t> </a:t>
            </a:r>
            <a:r>
              <a:rPr lang="nb-NO" sz="3600" dirty="0" smtClean="0">
                <a:solidFill>
                  <a:srgbClr val="003048"/>
                </a:solidFill>
              </a:rPr>
              <a:t>Konkrete implementeringsplaner (når, hvor og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b-NO" sz="3600" dirty="0">
                <a:solidFill>
                  <a:srgbClr val="003048"/>
                </a:solidFill>
              </a:rPr>
              <a:t> </a:t>
            </a:r>
            <a:r>
              <a:rPr lang="nb-NO" sz="3600" dirty="0" smtClean="0">
                <a:solidFill>
                  <a:srgbClr val="003048"/>
                </a:solidFill>
              </a:rPr>
              <a:t>    hvordan skal jeg bruke denne strategien)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nb-NO" dirty="0">
              <a:solidFill>
                <a:srgbClr val="003048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5504" y="5638966"/>
            <a:ext cx="73584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 McDaniel</a:t>
            </a:r>
            <a:r>
              <a:rPr lang="en-US" sz="1200" dirty="0"/>
              <a:t>, M. A., &amp; Einstein, G. O. </a:t>
            </a:r>
            <a:r>
              <a:rPr lang="en-US" sz="1200" dirty="0" smtClean="0"/>
              <a:t>(2020). Training </a:t>
            </a:r>
            <a:r>
              <a:rPr lang="en-US" sz="1200" dirty="0"/>
              <a:t>learning strategies to promote self-regulation and transfer: The </a:t>
            </a:r>
            <a:endParaRPr lang="en-US" sz="1200" dirty="0" smtClean="0"/>
          </a:p>
          <a:p>
            <a:r>
              <a:rPr lang="en-US" sz="1200" dirty="0"/>
              <a:t> </a:t>
            </a:r>
            <a:r>
              <a:rPr lang="en-US" sz="1200" dirty="0" smtClean="0"/>
              <a:t>      knowledge</a:t>
            </a:r>
            <a:r>
              <a:rPr lang="en-US" sz="1200" dirty="0"/>
              <a:t>, </a:t>
            </a:r>
            <a:r>
              <a:rPr lang="en-US" sz="1200" dirty="0" smtClean="0"/>
              <a:t>belief</a:t>
            </a:r>
            <a:r>
              <a:rPr lang="en-US" sz="1200" dirty="0"/>
              <a:t>, commitment, and planning framework. </a:t>
            </a:r>
            <a:r>
              <a:rPr lang="en-US" sz="1200" i="1" dirty="0"/>
              <a:t>Perspectives on Psychological Science</a:t>
            </a:r>
            <a:r>
              <a:rPr lang="en-US" sz="1200" dirty="0"/>
              <a:t>, </a:t>
            </a:r>
            <a:endParaRPr lang="en-US" sz="1200" dirty="0" smtClean="0"/>
          </a:p>
          <a:p>
            <a:r>
              <a:rPr lang="en-US" sz="1200" dirty="0"/>
              <a:t> </a:t>
            </a:r>
            <a:r>
              <a:rPr lang="en-US" sz="1200" dirty="0" smtClean="0"/>
              <a:t>       (advance online publication). </a:t>
            </a:r>
            <a:r>
              <a:rPr lang="en-US" sz="1200" dirty="0" smtClean="0">
                <a:hlinkClick r:id="rId3"/>
              </a:rPr>
              <a:t>https://doi.org/10.1177/1745691620920723</a:t>
            </a:r>
            <a:r>
              <a:rPr lang="en-US" sz="1200" dirty="0" smtClean="0"/>
              <a:t> </a:t>
            </a:r>
            <a:endParaRPr lang="nb-NO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0" y="5727477"/>
            <a:ext cx="1206872" cy="111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85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384" y="6285297"/>
            <a:ext cx="3762946" cy="4308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08697" y="607905"/>
            <a:ext cx="38406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800" dirty="0" smtClean="0">
                <a:solidFill>
                  <a:srgbClr val="0031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Hva må til?*</a:t>
            </a:r>
            <a:endParaRPr lang="nb-NO" sz="4800" dirty="0">
              <a:solidFill>
                <a:srgbClr val="00314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90241" y="1620260"/>
            <a:ext cx="10509913" cy="435133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nb-NO" sz="3600" dirty="0" smtClean="0">
                <a:solidFill>
                  <a:srgbClr val="003048"/>
                </a:solidFill>
              </a:rPr>
              <a:t>  Kunnskap om hva som virker og hvorfor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nb-NO" sz="3600" dirty="0" smtClean="0">
                <a:solidFill>
                  <a:srgbClr val="003048"/>
                </a:solidFill>
              </a:rPr>
              <a:t> Overbevisning om (tro på) at strategiene er effektive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b-NO" sz="3600" dirty="0">
                <a:solidFill>
                  <a:srgbClr val="003048"/>
                </a:solidFill>
              </a:rPr>
              <a:t> </a:t>
            </a:r>
            <a:r>
              <a:rPr lang="nb-NO" sz="3600" dirty="0" smtClean="0">
                <a:solidFill>
                  <a:srgbClr val="003048"/>
                </a:solidFill>
              </a:rPr>
              <a:t>    for meg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nb-NO" sz="3600" dirty="0">
                <a:solidFill>
                  <a:srgbClr val="003048"/>
                </a:solidFill>
              </a:rPr>
              <a:t> </a:t>
            </a:r>
            <a:r>
              <a:rPr lang="nb-NO" sz="3600" dirty="0" smtClean="0">
                <a:solidFill>
                  <a:srgbClr val="003048"/>
                </a:solidFill>
              </a:rPr>
              <a:t>Satsning/egenforpliktelse ("</a:t>
            </a:r>
            <a:r>
              <a:rPr lang="nb-NO" sz="3600" dirty="0" err="1" smtClean="0">
                <a:solidFill>
                  <a:srgbClr val="003048"/>
                </a:solidFill>
              </a:rPr>
              <a:t>commitment</a:t>
            </a:r>
            <a:r>
              <a:rPr lang="nb-NO" sz="3600" dirty="0" smtClean="0">
                <a:solidFill>
                  <a:srgbClr val="003048"/>
                </a:solidFill>
              </a:rPr>
              <a:t>") til å ta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b-NO" sz="3600" dirty="0">
                <a:solidFill>
                  <a:srgbClr val="003048"/>
                </a:solidFill>
              </a:rPr>
              <a:t> </a:t>
            </a:r>
            <a:r>
              <a:rPr lang="nb-NO" sz="3600" dirty="0" smtClean="0">
                <a:solidFill>
                  <a:srgbClr val="003048"/>
                </a:solidFill>
              </a:rPr>
              <a:t>    dem i bruk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nb-NO" sz="3600" dirty="0">
                <a:solidFill>
                  <a:srgbClr val="003048"/>
                </a:solidFill>
              </a:rPr>
              <a:t> </a:t>
            </a:r>
            <a:r>
              <a:rPr lang="nb-NO" sz="3600" dirty="0" smtClean="0">
                <a:solidFill>
                  <a:srgbClr val="003048"/>
                </a:solidFill>
              </a:rPr>
              <a:t>Konkrete implementeringsplaner (når, hvor og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b-NO" sz="3600" dirty="0">
                <a:solidFill>
                  <a:srgbClr val="003048"/>
                </a:solidFill>
              </a:rPr>
              <a:t> </a:t>
            </a:r>
            <a:r>
              <a:rPr lang="nb-NO" sz="3600" dirty="0" smtClean="0">
                <a:solidFill>
                  <a:srgbClr val="003048"/>
                </a:solidFill>
              </a:rPr>
              <a:t>    hvordan skal jeg bruke denne strategien)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nb-NO" dirty="0">
              <a:solidFill>
                <a:srgbClr val="003048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54445" y="5648432"/>
            <a:ext cx="7350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 McDaniel</a:t>
            </a:r>
            <a:r>
              <a:rPr lang="en-US" sz="1200" dirty="0"/>
              <a:t>, M. A., &amp; Einstein, G. O. </a:t>
            </a:r>
            <a:r>
              <a:rPr lang="en-US" sz="1200" dirty="0" smtClean="0"/>
              <a:t>(2020). Training </a:t>
            </a:r>
            <a:r>
              <a:rPr lang="en-US" sz="1200" dirty="0"/>
              <a:t>learning strategies to promote self-regulation and transfer: The </a:t>
            </a:r>
            <a:endParaRPr lang="en-US" sz="1200" dirty="0" smtClean="0"/>
          </a:p>
          <a:p>
            <a:r>
              <a:rPr lang="en-US" sz="1200" dirty="0"/>
              <a:t> </a:t>
            </a:r>
            <a:r>
              <a:rPr lang="en-US" sz="1200" dirty="0" smtClean="0"/>
              <a:t>      knowledge</a:t>
            </a:r>
            <a:r>
              <a:rPr lang="en-US" sz="1200" dirty="0"/>
              <a:t>, </a:t>
            </a:r>
            <a:r>
              <a:rPr lang="en-US" sz="1200" dirty="0" smtClean="0"/>
              <a:t>belief</a:t>
            </a:r>
            <a:r>
              <a:rPr lang="en-US" sz="1200" dirty="0"/>
              <a:t>, commitment, and planning framework. </a:t>
            </a:r>
            <a:r>
              <a:rPr lang="en-US" sz="1200" i="1" dirty="0"/>
              <a:t>Perspectives on Psychological Science</a:t>
            </a:r>
            <a:r>
              <a:rPr lang="en-US" sz="1200" dirty="0"/>
              <a:t>, </a:t>
            </a:r>
            <a:endParaRPr lang="en-US" sz="1200" dirty="0" smtClean="0"/>
          </a:p>
          <a:p>
            <a:r>
              <a:rPr lang="en-US" sz="1200" dirty="0"/>
              <a:t> </a:t>
            </a:r>
            <a:r>
              <a:rPr lang="en-US" sz="1200" dirty="0" smtClean="0"/>
              <a:t>       (advance online publication). </a:t>
            </a:r>
            <a:r>
              <a:rPr lang="en-US" sz="1200" dirty="0" smtClean="0">
                <a:hlinkClick r:id="rId3"/>
              </a:rPr>
              <a:t>https://doi.org/10.1177/1745691620920723</a:t>
            </a:r>
            <a:r>
              <a:rPr lang="en-US" sz="1200" dirty="0" smtClean="0"/>
              <a:t> </a:t>
            </a:r>
            <a:endParaRPr lang="nb-NO" sz="1200" dirty="0"/>
          </a:p>
        </p:txBody>
      </p:sp>
      <p:sp>
        <p:nvSpPr>
          <p:cNvPr id="6" name="Oval 5"/>
          <p:cNvSpPr/>
          <p:nvPr/>
        </p:nvSpPr>
        <p:spPr>
          <a:xfrm rot="20489104">
            <a:off x="284758" y="331462"/>
            <a:ext cx="1494614" cy="7573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 smtClean="0"/>
              <a:t>Videoserien</a:t>
            </a:r>
            <a:endParaRPr lang="nb-NO" sz="14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136822" y="1161535"/>
            <a:ext cx="12356" cy="4587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0" y="5727477"/>
            <a:ext cx="1206872" cy="111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20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384" y="6285297"/>
            <a:ext cx="3762946" cy="4308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2081" y="587992"/>
            <a:ext cx="61558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4800" dirty="0" smtClean="0">
                <a:solidFill>
                  <a:srgbClr val="0031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Gruppediskusjonene</a:t>
            </a:r>
            <a:endParaRPr lang="nb-NO" sz="4800" dirty="0">
              <a:solidFill>
                <a:srgbClr val="00314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87181" y="3707411"/>
            <a:ext cx="10673687" cy="4351338"/>
          </a:xfrm>
        </p:spPr>
        <p:txBody>
          <a:bodyPr/>
          <a:lstStyle/>
          <a:p>
            <a:r>
              <a:rPr lang="nb-NO" dirty="0" smtClean="0">
                <a:solidFill>
                  <a:srgbClr val="003048"/>
                </a:solidFill>
              </a:rPr>
              <a:t>Legg merke til nummeret på </a:t>
            </a:r>
            <a:r>
              <a:rPr lang="nb-NO" dirty="0" err="1" smtClean="0">
                <a:solidFill>
                  <a:srgbClr val="003048"/>
                </a:solidFill>
              </a:rPr>
              <a:t>breakout</a:t>
            </a:r>
            <a:r>
              <a:rPr lang="nb-NO" dirty="0" smtClean="0">
                <a:solidFill>
                  <a:srgbClr val="003048"/>
                </a:solidFill>
              </a:rPr>
              <a:t>-rommet ditt!</a:t>
            </a:r>
            <a:endParaRPr lang="nb-NO" dirty="0">
              <a:solidFill>
                <a:srgbClr val="003048"/>
              </a:solidFill>
            </a:endParaRPr>
          </a:p>
          <a:p>
            <a:r>
              <a:rPr lang="nb-NO" dirty="0" smtClean="0">
                <a:solidFill>
                  <a:srgbClr val="003048"/>
                </a:solidFill>
              </a:rPr>
              <a:t>Bruk felt på </a:t>
            </a:r>
            <a:r>
              <a:rPr lang="nb-NO" dirty="0" err="1" smtClean="0">
                <a:solidFill>
                  <a:srgbClr val="003048"/>
                </a:solidFill>
              </a:rPr>
              <a:t>padleten</a:t>
            </a:r>
            <a:r>
              <a:rPr lang="nb-NO" dirty="0" smtClean="0">
                <a:solidFill>
                  <a:srgbClr val="003048"/>
                </a:solidFill>
              </a:rPr>
              <a:t> som svarer til </a:t>
            </a:r>
            <a:r>
              <a:rPr lang="nb-NO" dirty="0" err="1" smtClean="0">
                <a:solidFill>
                  <a:srgbClr val="003048"/>
                </a:solidFill>
              </a:rPr>
              <a:t>breakout</a:t>
            </a:r>
            <a:r>
              <a:rPr lang="nb-NO" dirty="0" smtClean="0">
                <a:solidFill>
                  <a:srgbClr val="003048"/>
                </a:solidFill>
              </a:rPr>
              <a:t>-romnummer.</a:t>
            </a:r>
            <a:endParaRPr lang="nb-NO" dirty="0" smtClean="0">
              <a:solidFill>
                <a:srgbClr val="003048"/>
              </a:solidFill>
            </a:endParaRPr>
          </a:p>
          <a:p>
            <a:r>
              <a:rPr lang="nb-NO" dirty="0" smtClean="0">
                <a:solidFill>
                  <a:srgbClr val="003048"/>
                </a:solidFill>
              </a:rPr>
              <a:t>Kort instruks ligger først i </a:t>
            </a:r>
            <a:r>
              <a:rPr lang="nb-NO" dirty="0" err="1" smtClean="0">
                <a:solidFill>
                  <a:srgbClr val="003048"/>
                </a:solidFill>
              </a:rPr>
              <a:t>padleten</a:t>
            </a:r>
            <a:r>
              <a:rPr lang="nb-NO" dirty="0" smtClean="0">
                <a:solidFill>
                  <a:srgbClr val="003048"/>
                </a:solidFill>
              </a:rPr>
              <a:t>, men ikke la dere binde for mye.</a:t>
            </a:r>
          </a:p>
          <a:p>
            <a:r>
              <a:rPr lang="nb-NO" dirty="0" smtClean="0">
                <a:solidFill>
                  <a:srgbClr val="003048"/>
                </a:solidFill>
              </a:rPr>
              <a:t>Ta med noe interessant tilbake til fellesrommet</a:t>
            </a:r>
            <a:endParaRPr lang="nb-NO" dirty="0" smtClean="0">
              <a:solidFill>
                <a:srgbClr val="003048"/>
              </a:solidFill>
            </a:endParaRPr>
          </a:p>
          <a:p>
            <a:pPr marL="0" indent="0">
              <a:buNone/>
            </a:pPr>
            <a:endParaRPr lang="nb-NO" dirty="0">
              <a:solidFill>
                <a:srgbClr val="003048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0" y="5727477"/>
            <a:ext cx="1206872" cy="11156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6167" y="1558355"/>
            <a:ext cx="10967682" cy="1754326"/>
          </a:xfrm>
          <a:prstGeom prst="rect">
            <a:avLst/>
          </a:prstGeom>
          <a:solidFill>
            <a:schemeClr val="tx2">
              <a:lumMod val="5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nb-NO" sz="3600" dirty="0" smtClean="0">
                <a:solidFill>
                  <a:schemeClr val="bg1"/>
                </a:solidFill>
              </a:rPr>
              <a:t>Tema: </a:t>
            </a:r>
          </a:p>
          <a:p>
            <a:pPr algn="ctr"/>
            <a:r>
              <a:rPr lang="nb-NO" sz="3600" dirty="0">
                <a:solidFill>
                  <a:schemeClr val="bg1"/>
                </a:solidFill>
              </a:rPr>
              <a:t>Hvordan hjelper vi best nye studenter fram til selvstendig </a:t>
            </a:r>
            <a:endParaRPr lang="nb-NO" sz="3600" dirty="0" smtClean="0">
              <a:solidFill>
                <a:schemeClr val="bg1"/>
              </a:solidFill>
            </a:endParaRPr>
          </a:p>
          <a:p>
            <a:pPr algn="ctr"/>
            <a:r>
              <a:rPr lang="nb-NO" sz="3600" dirty="0" smtClean="0">
                <a:solidFill>
                  <a:schemeClr val="bg1"/>
                </a:solidFill>
              </a:rPr>
              <a:t>og strategisk </a:t>
            </a:r>
            <a:r>
              <a:rPr lang="nb-NO" sz="3600" dirty="0">
                <a:solidFill>
                  <a:schemeClr val="bg1"/>
                </a:solidFill>
              </a:rPr>
              <a:t>bruk av effektive læringsteknikker?</a:t>
            </a:r>
          </a:p>
        </p:txBody>
      </p:sp>
    </p:spTree>
    <p:extLst>
      <p:ext uri="{BB962C8B-B14F-4D97-AF65-F5344CB8AC3E}">
        <p14:creationId xmlns:p14="http://schemas.microsoft.com/office/powerpoint/2010/main" val="43784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384" y="6285297"/>
            <a:ext cx="3762946" cy="43080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42975" y="2806700"/>
            <a:ext cx="10515600" cy="9366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b-NO" sz="4000" dirty="0" smtClean="0">
                <a:solidFill>
                  <a:srgbClr val="003149"/>
                </a:solidFill>
              </a:rPr>
              <a:t>Tusen takk for oppmerksomheten!</a:t>
            </a:r>
            <a:endParaRPr lang="nb-NO" sz="4000" dirty="0">
              <a:solidFill>
                <a:srgbClr val="003149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0" y="5727477"/>
            <a:ext cx="1206872" cy="111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5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384" y="6285297"/>
            <a:ext cx="3762946" cy="4308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60236" y="722558"/>
            <a:ext cx="55499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4800" dirty="0" smtClean="0">
                <a:solidFill>
                  <a:srgbClr val="0031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Økta i et nøtteskall</a:t>
            </a:r>
            <a:endParaRPr lang="nb-NO" sz="4800" dirty="0">
              <a:solidFill>
                <a:srgbClr val="00314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4275" y="2205318"/>
            <a:ext cx="900183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nb-NO" sz="4400" dirty="0" smtClean="0">
                <a:solidFill>
                  <a:srgbClr val="003048"/>
                </a:solidFill>
              </a:rPr>
              <a:t>Innledning om læringsstrategier og en videoserie.</a:t>
            </a:r>
          </a:p>
          <a:p>
            <a:pPr marL="742950" indent="-742950">
              <a:buFont typeface="+mj-lt"/>
              <a:buAutoNum type="arabicPeriod"/>
            </a:pPr>
            <a:r>
              <a:rPr lang="nb-NO" sz="4400" dirty="0" smtClean="0">
                <a:solidFill>
                  <a:srgbClr val="003048"/>
                </a:solidFill>
              </a:rPr>
              <a:t>Gruppediskusjon om støtte for læringsstrategier.</a:t>
            </a:r>
            <a:endParaRPr lang="nb-NO" sz="4400" dirty="0">
              <a:solidFill>
                <a:srgbClr val="003048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0" y="5727477"/>
            <a:ext cx="1206872" cy="111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87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384" y="6285297"/>
            <a:ext cx="3762946" cy="4308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8700" y="711801"/>
            <a:ext cx="49666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4800" dirty="0" smtClean="0">
                <a:solidFill>
                  <a:srgbClr val="0031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Hva gjør studentene?</a:t>
            </a:r>
            <a:endParaRPr lang="nb-NO" sz="4800" dirty="0">
              <a:solidFill>
                <a:srgbClr val="00314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42054" y="2667897"/>
            <a:ext cx="5979907" cy="1815882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endParaRPr lang="nb-NO" sz="2800" dirty="0" smtClean="0">
              <a:solidFill>
                <a:srgbClr val="003048"/>
              </a:solidFill>
            </a:endParaRPr>
          </a:p>
          <a:p>
            <a:pPr algn="ctr"/>
            <a:r>
              <a:rPr lang="nb-NO" sz="2800" dirty="0" smtClean="0">
                <a:solidFill>
                  <a:srgbClr val="003048"/>
                </a:solidFill>
              </a:rPr>
              <a:t> Mye som ikke er så effektivt, og for lite </a:t>
            </a:r>
          </a:p>
          <a:p>
            <a:pPr algn="ctr"/>
            <a:r>
              <a:rPr lang="nb-NO" sz="2800" dirty="0" smtClean="0">
                <a:solidFill>
                  <a:srgbClr val="003048"/>
                </a:solidFill>
              </a:rPr>
              <a:t>av det som gir mest og best læring.</a:t>
            </a:r>
          </a:p>
          <a:p>
            <a:pPr algn="ctr"/>
            <a:endParaRPr lang="nb-NO" sz="2800" dirty="0">
              <a:solidFill>
                <a:srgbClr val="003048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0" y="5727477"/>
            <a:ext cx="1206872" cy="111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30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384" y="6285297"/>
            <a:ext cx="3762946" cy="4308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59836" y="498278"/>
            <a:ext cx="32704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800" dirty="0" smtClean="0">
                <a:solidFill>
                  <a:srgbClr val="0031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 prinsipp</a:t>
            </a:r>
            <a:endParaRPr lang="nb-NO" sz="4800" dirty="0">
              <a:solidFill>
                <a:srgbClr val="00314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60338" y="2412662"/>
            <a:ext cx="568631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rgbClr val="003048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«Læring er et resultat av hva studenten </a:t>
            </a:r>
            <a:r>
              <a:rPr lang="nb-NO" sz="2400" i="1" dirty="0" smtClean="0">
                <a:solidFill>
                  <a:srgbClr val="003048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gjør</a:t>
            </a:r>
          </a:p>
          <a:p>
            <a:r>
              <a:rPr lang="nb-NO" sz="2400" i="1" dirty="0">
                <a:solidFill>
                  <a:srgbClr val="003048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nb-NO" sz="2400" i="1" dirty="0" smtClean="0">
                <a:solidFill>
                  <a:srgbClr val="003048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og tenker</a:t>
            </a:r>
            <a:r>
              <a:rPr lang="nb-NO" sz="2400" dirty="0" smtClean="0">
                <a:solidFill>
                  <a:srgbClr val="003048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, og </a:t>
            </a:r>
            <a:r>
              <a:rPr lang="nb-NO" sz="2400" i="1" dirty="0" smtClean="0">
                <a:solidFill>
                  <a:srgbClr val="003048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utelukkende</a:t>
            </a:r>
            <a:r>
              <a:rPr lang="nb-NO" sz="2400" dirty="0" smtClean="0">
                <a:solidFill>
                  <a:srgbClr val="003048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et resultat av </a:t>
            </a:r>
          </a:p>
          <a:p>
            <a:r>
              <a:rPr lang="nb-NO" sz="2400" dirty="0">
                <a:solidFill>
                  <a:srgbClr val="003048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nb-NO" sz="2400" dirty="0" smtClean="0">
                <a:solidFill>
                  <a:srgbClr val="003048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hva studenten gjør og tenker. Læreren kan </a:t>
            </a:r>
          </a:p>
          <a:p>
            <a:r>
              <a:rPr lang="nb-NO" sz="2400" dirty="0">
                <a:solidFill>
                  <a:srgbClr val="003048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nb-NO" sz="2400" dirty="0" smtClean="0">
                <a:solidFill>
                  <a:srgbClr val="003048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fremme læring kun ved å påvirke det </a:t>
            </a:r>
          </a:p>
          <a:p>
            <a:r>
              <a:rPr lang="nb-NO" sz="2400" dirty="0">
                <a:solidFill>
                  <a:srgbClr val="003048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nb-NO" sz="2400" dirty="0" smtClean="0">
                <a:solidFill>
                  <a:srgbClr val="003048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 studenten </a:t>
            </a:r>
            <a:r>
              <a:rPr lang="nb-NO" sz="2400" i="1" dirty="0" smtClean="0">
                <a:solidFill>
                  <a:srgbClr val="003048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gjør for å lære</a:t>
            </a:r>
            <a:r>
              <a:rPr lang="nb-NO" sz="2400" dirty="0" smtClean="0">
                <a:solidFill>
                  <a:srgbClr val="003048"/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.»</a:t>
            </a:r>
          </a:p>
          <a:p>
            <a:r>
              <a:rPr lang="nb-NO" dirty="0">
                <a:solidFill>
                  <a:srgbClr val="003048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	</a:t>
            </a:r>
            <a:r>
              <a:rPr lang="nb-NO" dirty="0" smtClean="0">
                <a:solidFill>
                  <a:srgbClr val="003048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	</a:t>
            </a:r>
            <a:endParaRPr lang="en-US" dirty="0">
              <a:solidFill>
                <a:srgbClr val="003048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1474859" y="1392428"/>
            <a:ext cx="3028008" cy="45458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5400000">
            <a:off x="2407413" y="3913905"/>
            <a:ext cx="39757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 smtClean="0">
                <a:solidFill>
                  <a:schemeClr val="bg1"/>
                </a:solidFill>
              </a:rPr>
              <a:t>(Portrett av Richard </a:t>
            </a:r>
            <a:r>
              <a:rPr lang="nb-NO" sz="1200" dirty="0" err="1" smtClean="0">
                <a:solidFill>
                  <a:schemeClr val="bg1"/>
                </a:solidFill>
              </a:rPr>
              <a:t>Rappaport</a:t>
            </a:r>
            <a:r>
              <a:rPr lang="nb-NO" sz="1200" dirty="0" smtClean="0">
                <a:solidFill>
                  <a:schemeClr val="bg1"/>
                </a:solidFill>
              </a:rPr>
              <a:t>, 1987. Wikimedia </a:t>
            </a:r>
            <a:r>
              <a:rPr lang="nb-NO" sz="1200" dirty="0" err="1" smtClean="0">
                <a:solidFill>
                  <a:schemeClr val="bg1"/>
                </a:solidFill>
              </a:rPr>
              <a:t>Commons</a:t>
            </a:r>
            <a:r>
              <a:rPr lang="nb-NO" sz="1200" dirty="0" smtClean="0">
                <a:solidFill>
                  <a:schemeClr val="bg1"/>
                </a:solidFill>
              </a:rPr>
              <a:t>.)</a:t>
            </a:r>
            <a:endParaRPr lang="nb-NO" sz="1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31210" y="4323963"/>
            <a:ext cx="56419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>
                <a:solidFill>
                  <a:srgbClr val="003048"/>
                </a:solidFill>
              </a:rPr>
              <a:t>(Sitert i </a:t>
            </a:r>
            <a:r>
              <a:rPr lang="en-US" sz="1400" dirty="0">
                <a:solidFill>
                  <a:srgbClr val="003048"/>
                </a:solidFill>
              </a:rPr>
              <a:t>Ambrose </a:t>
            </a:r>
            <a:r>
              <a:rPr lang="en-US" sz="1400" dirty="0" smtClean="0">
                <a:solidFill>
                  <a:srgbClr val="003048"/>
                </a:solidFill>
              </a:rPr>
              <a:t>et </a:t>
            </a:r>
            <a:r>
              <a:rPr lang="en-US" sz="1400" dirty="0">
                <a:solidFill>
                  <a:srgbClr val="003048"/>
                </a:solidFill>
              </a:rPr>
              <a:t>al. </a:t>
            </a:r>
            <a:r>
              <a:rPr lang="en-US" sz="1400" dirty="0" smtClean="0">
                <a:solidFill>
                  <a:srgbClr val="003048"/>
                </a:solidFill>
              </a:rPr>
              <a:t>2010, s. 1, min </a:t>
            </a:r>
            <a:r>
              <a:rPr lang="en-US" sz="1400" dirty="0" err="1" smtClean="0">
                <a:solidFill>
                  <a:srgbClr val="003048"/>
                </a:solidFill>
              </a:rPr>
              <a:t>oversettelse</a:t>
            </a:r>
            <a:r>
              <a:rPr lang="en-US" sz="1400" dirty="0" smtClean="0">
                <a:solidFill>
                  <a:srgbClr val="003048"/>
                </a:solidFill>
              </a:rPr>
              <a:t> </a:t>
            </a:r>
            <a:r>
              <a:rPr lang="en-US" sz="1400" dirty="0" err="1" smtClean="0">
                <a:solidFill>
                  <a:srgbClr val="003048"/>
                </a:solidFill>
              </a:rPr>
              <a:t>og</a:t>
            </a:r>
            <a:r>
              <a:rPr lang="en-US" sz="1400" dirty="0" smtClean="0">
                <a:solidFill>
                  <a:srgbClr val="003048"/>
                </a:solidFill>
              </a:rPr>
              <a:t> </a:t>
            </a:r>
            <a:r>
              <a:rPr lang="en-US" sz="1400" dirty="0" err="1" smtClean="0">
                <a:solidFill>
                  <a:srgbClr val="003048"/>
                </a:solidFill>
              </a:rPr>
              <a:t>utheving</a:t>
            </a:r>
            <a:r>
              <a:rPr lang="en-US" sz="1400" dirty="0" smtClean="0">
                <a:solidFill>
                  <a:srgbClr val="003048"/>
                </a:solidFill>
              </a:rPr>
              <a:t>)</a:t>
            </a:r>
            <a:endParaRPr lang="nb-NO" sz="1400" dirty="0">
              <a:solidFill>
                <a:srgbClr val="003048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48284" y="5224599"/>
            <a:ext cx="6249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Ambrose, S. A., Bridges, M. W., </a:t>
            </a:r>
            <a:r>
              <a:rPr lang="en-US" sz="1200" dirty="0" err="1"/>
              <a:t>DiPietro</a:t>
            </a:r>
            <a:r>
              <a:rPr lang="en-US" sz="1200" dirty="0"/>
              <a:t>, M., Lovett, M. C., &amp; </a:t>
            </a:r>
            <a:r>
              <a:rPr lang="en-US" sz="1200" dirty="0" err="1"/>
              <a:t>Morman</a:t>
            </a:r>
            <a:r>
              <a:rPr lang="en-US" sz="1200" dirty="0"/>
              <a:t>, M. K. (2010). </a:t>
            </a:r>
            <a:r>
              <a:rPr lang="en-US" sz="1200" i="1" dirty="0"/>
              <a:t>How </a:t>
            </a:r>
            <a:r>
              <a:rPr lang="en-US" sz="1200" i="1" dirty="0" smtClean="0"/>
              <a:t>learning</a:t>
            </a:r>
          </a:p>
          <a:p>
            <a:r>
              <a:rPr lang="en-US" sz="1200" i="1" dirty="0"/>
              <a:t> </a:t>
            </a:r>
            <a:r>
              <a:rPr lang="en-US" sz="1200" i="1" dirty="0" smtClean="0"/>
              <a:t>       </a:t>
            </a:r>
            <a:r>
              <a:rPr lang="en-US" sz="1200" i="1" dirty="0"/>
              <a:t>works</a:t>
            </a:r>
            <a:r>
              <a:rPr lang="en-US" sz="1200" i="1" dirty="0" smtClean="0"/>
              <a:t>: </a:t>
            </a:r>
            <a:r>
              <a:rPr lang="en-US" sz="1200" i="1" dirty="0"/>
              <a:t>7 research-based principles for smart teaching</a:t>
            </a:r>
            <a:r>
              <a:rPr lang="en-US" sz="1200" dirty="0"/>
              <a:t>. San Francisco, CA: </a:t>
            </a:r>
            <a:r>
              <a:rPr lang="en-US" sz="1200" dirty="0" err="1"/>
              <a:t>Jossey</a:t>
            </a:r>
            <a:r>
              <a:rPr lang="en-US" sz="1200" dirty="0"/>
              <a:t>-Bass.</a:t>
            </a:r>
            <a:endParaRPr lang="nb-NO" sz="1200" dirty="0"/>
          </a:p>
        </p:txBody>
      </p:sp>
      <p:sp>
        <p:nvSpPr>
          <p:cNvPr id="5" name="Rectangle 4"/>
          <p:cNvSpPr/>
          <p:nvPr/>
        </p:nvSpPr>
        <p:spPr>
          <a:xfrm>
            <a:off x="1397130" y="6001388"/>
            <a:ext cx="3248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Herbert Simon (1916 – 2001)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0" y="5727477"/>
            <a:ext cx="1206872" cy="111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92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384" y="6285297"/>
            <a:ext cx="3762946" cy="4308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64255" y="426030"/>
            <a:ext cx="28296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4800" dirty="0" smtClean="0">
                <a:solidFill>
                  <a:srgbClr val="0031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Videoserien</a:t>
            </a:r>
            <a:endParaRPr lang="nb-NO" sz="4800" dirty="0">
              <a:solidFill>
                <a:srgbClr val="00314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71293" y="1669507"/>
            <a:ext cx="11015546" cy="4351338"/>
          </a:xfrm>
        </p:spPr>
        <p:txBody>
          <a:bodyPr>
            <a:normAutofit lnSpcReduction="10000"/>
          </a:bodyPr>
          <a:lstStyle/>
          <a:p>
            <a:r>
              <a:rPr lang="nb-NO" sz="4000" dirty="0" smtClean="0">
                <a:solidFill>
                  <a:srgbClr val="003048"/>
                </a:solidFill>
              </a:rPr>
              <a:t>Forskningsbasert</a:t>
            </a:r>
          </a:p>
          <a:p>
            <a:pPr lvl="1"/>
            <a:r>
              <a:rPr lang="nb-NO" sz="3200" dirty="0" smtClean="0">
                <a:solidFill>
                  <a:srgbClr val="003048"/>
                </a:solidFill>
              </a:rPr>
              <a:t>Gyldige prinsipper</a:t>
            </a:r>
          </a:p>
          <a:p>
            <a:pPr lvl="1"/>
            <a:r>
              <a:rPr lang="nb-NO" sz="3200" dirty="0" smtClean="0">
                <a:solidFill>
                  <a:srgbClr val="003048"/>
                </a:solidFill>
              </a:rPr>
              <a:t>Virksomme strategier/teknikker</a:t>
            </a:r>
          </a:p>
          <a:p>
            <a:r>
              <a:rPr lang="nb-NO" sz="4000" dirty="0" smtClean="0">
                <a:solidFill>
                  <a:srgbClr val="003048"/>
                </a:solidFill>
              </a:rPr>
              <a:t>Prinsippbasert</a:t>
            </a:r>
          </a:p>
          <a:p>
            <a:pPr lvl="1"/>
            <a:r>
              <a:rPr lang="nb-NO" sz="3200" dirty="0" smtClean="0">
                <a:solidFill>
                  <a:srgbClr val="003048"/>
                </a:solidFill>
              </a:rPr>
              <a:t>Forståelse for hvorfor det som virker </a:t>
            </a:r>
            <a:r>
              <a:rPr lang="nb-NO" sz="3200" dirty="0" err="1" smtClean="0">
                <a:solidFill>
                  <a:srgbClr val="003048"/>
                </a:solidFill>
              </a:rPr>
              <a:t>virker</a:t>
            </a:r>
            <a:endParaRPr lang="nb-NO" sz="3200" dirty="0" smtClean="0">
              <a:solidFill>
                <a:srgbClr val="003048"/>
              </a:solidFill>
            </a:endParaRPr>
          </a:p>
          <a:p>
            <a:r>
              <a:rPr lang="nb-NO" sz="4000" dirty="0" smtClean="0">
                <a:solidFill>
                  <a:srgbClr val="003048"/>
                </a:solidFill>
              </a:rPr>
              <a:t>Sammenheng</a:t>
            </a:r>
          </a:p>
          <a:p>
            <a:pPr lvl="1"/>
            <a:r>
              <a:rPr lang="nb-NO" sz="3200" dirty="0" smtClean="0">
                <a:solidFill>
                  <a:srgbClr val="003048"/>
                </a:solidFill>
              </a:rPr>
              <a:t>Mellom prinsippene</a:t>
            </a:r>
          </a:p>
          <a:p>
            <a:pPr lvl="1"/>
            <a:r>
              <a:rPr lang="nb-NO" sz="3200" dirty="0" smtClean="0">
                <a:solidFill>
                  <a:srgbClr val="003048"/>
                </a:solidFill>
              </a:rPr>
              <a:t>Mellom prinsippene og de konkrete strategiene/teknikkene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0" y="5727477"/>
            <a:ext cx="1206872" cy="111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47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384" y="6285297"/>
            <a:ext cx="3762946" cy="4308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50181" y="494269"/>
            <a:ext cx="35686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800" dirty="0" smtClean="0">
                <a:solidFill>
                  <a:srgbClr val="0031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Videoserien</a:t>
            </a:r>
            <a:endParaRPr lang="nb-NO" sz="4800" dirty="0">
              <a:solidFill>
                <a:srgbClr val="00314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409869"/>
            <a:ext cx="11220451" cy="55813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0" y="5727477"/>
            <a:ext cx="1206872" cy="111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46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384" y="6285297"/>
            <a:ext cx="3762946" cy="4308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04407" y="735330"/>
            <a:ext cx="37598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4800" dirty="0" smtClean="0">
                <a:solidFill>
                  <a:srgbClr val="0031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Hvordan bruke?</a:t>
            </a:r>
            <a:endParaRPr lang="nb-NO" sz="4800" dirty="0">
              <a:solidFill>
                <a:srgbClr val="00314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64922" y="1886789"/>
            <a:ext cx="6038850" cy="789736"/>
          </a:xfr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3149"/>
            </a:solidFill>
          </a:ln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nb-NO" dirty="0" smtClean="0">
                <a:solidFill>
                  <a:srgbClr val="003048"/>
                </a:solidFill>
              </a:rPr>
              <a:t>Akkurat som du vil!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nb-NO" sz="1800" dirty="0" smtClean="0">
                <a:solidFill>
                  <a:srgbClr val="003048"/>
                </a:solidFill>
              </a:rPr>
              <a:t>(Helt, eller stykkevis og delt. Ingen begrensninger.)</a:t>
            </a:r>
            <a:endParaRPr lang="nb-NO" sz="1800" dirty="0">
              <a:solidFill>
                <a:srgbClr val="003048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34293" y="2996987"/>
            <a:ext cx="3900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dirty="0" smtClean="0"/>
              <a:t>På </a:t>
            </a:r>
            <a:r>
              <a:rPr lang="nb-NO" dirty="0" err="1" smtClean="0"/>
              <a:t>Vimeo</a:t>
            </a:r>
            <a:r>
              <a:rPr lang="nb-NO" dirty="0" smtClean="0"/>
              <a:t>:</a:t>
            </a:r>
          </a:p>
          <a:p>
            <a:r>
              <a:rPr lang="nb-NO" dirty="0" smtClean="0">
                <a:hlinkClick r:id="rId3"/>
              </a:rPr>
              <a:t>https</a:t>
            </a:r>
            <a:r>
              <a:rPr lang="nb-NO" dirty="0">
                <a:hlinkClick r:id="rId3"/>
              </a:rPr>
              <a:t>://</a:t>
            </a:r>
            <a:r>
              <a:rPr lang="nb-NO" dirty="0" smtClean="0">
                <a:hlinkClick r:id="rId3"/>
              </a:rPr>
              <a:t>vimeo.com/showcase/7458752</a:t>
            </a:r>
            <a:endParaRPr lang="nb-NO" dirty="0"/>
          </a:p>
        </p:txBody>
      </p:sp>
      <p:sp>
        <p:nvSpPr>
          <p:cNvPr id="6" name="TextBox 5"/>
          <p:cNvSpPr txBox="1"/>
          <p:nvPr/>
        </p:nvSpPr>
        <p:spPr>
          <a:xfrm>
            <a:off x="4395266" y="4210050"/>
            <a:ext cx="35781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dirty="0" smtClean="0"/>
              <a:t>I Canvas:</a:t>
            </a:r>
          </a:p>
          <a:p>
            <a:pPr algn="ctr"/>
            <a:r>
              <a:rPr lang="nb-NO" dirty="0" smtClean="0"/>
              <a:t>Klikk på '</a:t>
            </a:r>
            <a:r>
              <a:rPr lang="nb-NO" dirty="0" err="1" smtClean="0"/>
              <a:t>Commons</a:t>
            </a:r>
            <a:r>
              <a:rPr lang="nb-NO" dirty="0" smtClean="0"/>
              <a:t>' i venstremargen</a:t>
            </a:r>
          </a:p>
          <a:p>
            <a:pPr algn="ctr"/>
            <a:r>
              <a:rPr lang="nb-NO" dirty="0" smtClean="0"/>
              <a:t>Søk på Strategier for bedre læring</a:t>
            </a:r>
          </a:p>
          <a:p>
            <a:pPr algn="ctr"/>
            <a:r>
              <a:rPr lang="nb-NO" dirty="0" smtClean="0"/>
              <a:t>Klikk på 'Importer/last ned'</a:t>
            </a:r>
            <a:endParaRPr lang="nb-NO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4922" y="4672012"/>
            <a:ext cx="781050" cy="542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4400" y="4757736"/>
            <a:ext cx="2505075" cy="3714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0" y="5727477"/>
            <a:ext cx="1206872" cy="111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8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384" y="6285297"/>
            <a:ext cx="3762946" cy="4308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30190" y="794947"/>
            <a:ext cx="39077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4800" dirty="0" smtClean="0">
                <a:solidFill>
                  <a:srgbClr val="0031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Forskningen bak</a:t>
            </a:r>
            <a:endParaRPr lang="nb-NO" sz="4800" dirty="0">
              <a:solidFill>
                <a:srgbClr val="00314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10851107" cy="4351338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err="1">
                <a:solidFill>
                  <a:srgbClr val="003048"/>
                </a:solidFill>
              </a:rPr>
              <a:t>Dunlosky</a:t>
            </a:r>
            <a:r>
              <a:rPr lang="en-US" sz="2400" dirty="0">
                <a:solidFill>
                  <a:srgbClr val="003048"/>
                </a:solidFill>
              </a:rPr>
              <a:t>, J., &amp; Rawson, K. A. (2015). Practice tests, spaced practice, and successive </a:t>
            </a:r>
            <a:endParaRPr lang="en-US" sz="2400" dirty="0" smtClean="0">
              <a:solidFill>
                <a:srgbClr val="003048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003048"/>
                </a:solidFill>
              </a:rPr>
              <a:t>        relearning</a:t>
            </a:r>
            <a:r>
              <a:rPr lang="en-US" sz="2400" dirty="0">
                <a:solidFill>
                  <a:srgbClr val="003048"/>
                </a:solidFill>
              </a:rPr>
              <a:t>: Tips for classroom use and for guiding students’ learning. </a:t>
            </a:r>
            <a:r>
              <a:rPr lang="en-US" sz="2400" i="1" dirty="0">
                <a:solidFill>
                  <a:srgbClr val="003048"/>
                </a:solidFill>
              </a:rPr>
              <a:t>Scholarship </a:t>
            </a:r>
            <a:endParaRPr lang="en-US" sz="2400" i="1" dirty="0" smtClean="0">
              <a:solidFill>
                <a:srgbClr val="003048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i="1" dirty="0">
                <a:solidFill>
                  <a:srgbClr val="003048"/>
                </a:solidFill>
              </a:rPr>
              <a:t> </a:t>
            </a:r>
            <a:r>
              <a:rPr lang="en-US" sz="2400" i="1" dirty="0" smtClean="0">
                <a:solidFill>
                  <a:srgbClr val="003048"/>
                </a:solidFill>
              </a:rPr>
              <a:t>       of </a:t>
            </a:r>
            <a:r>
              <a:rPr lang="en-US" sz="2400" i="1" dirty="0">
                <a:solidFill>
                  <a:srgbClr val="003048"/>
                </a:solidFill>
              </a:rPr>
              <a:t>Teaching and Learning in Psychology, </a:t>
            </a:r>
            <a:r>
              <a:rPr lang="en-US" sz="2400" i="1" dirty="0" smtClean="0">
                <a:solidFill>
                  <a:srgbClr val="003048"/>
                </a:solidFill>
              </a:rPr>
              <a:t>1</a:t>
            </a:r>
            <a:r>
              <a:rPr lang="en-US" sz="2400" dirty="0" smtClean="0">
                <a:solidFill>
                  <a:srgbClr val="003048"/>
                </a:solidFill>
              </a:rPr>
              <a:t>, </a:t>
            </a:r>
            <a:r>
              <a:rPr lang="en-US" sz="2400" dirty="0">
                <a:solidFill>
                  <a:srgbClr val="003048"/>
                </a:solidFill>
              </a:rPr>
              <a:t>72-78</a:t>
            </a:r>
            <a:r>
              <a:rPr lang="en-US" sz="2400" dirty="0" smtClean="0">
                <a:solidFill>
                  <a:srgbClr val="003048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003048"/>
                </a:solidFill>
              </a:rPr>
              <a:t> </a:t>
            </a:r>
            <a:r>
              <a:rPr lang="en-US" sz="2400" dirty="0" smtClean="0">
                <a:solidFill>
                  <a:srgbClr val="003048"/>
                </a:solidFill>
              </a:rPr>
              <a:t>       </a:t>
            </a:r>
            <a:r>
              <a:rPr lang="en-US" sz="2400" dirty="0" smtClean="0">
                <a:solidFill>
                  <a:srgbClr val="003048"/>
                </a:solidFill>
                <a:hlinkClick r:id="rId3"/>
              </a:rPr>
              <a:t>https://doi.org/10.1037/stl0000024</a:t>
            </a:r>
            <a:r>
              <a:rPr lang="en-US" sz="2400" dirty="0" smtClean="0">
                <a:solidFill>
                  <a:srgbClr val="003048"/>
                </a:solidFill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solidFill>
                <a:srgbClr val="003048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err="1" smtClean="0">
                <a:solidFill>
                  <a:srgbClr val="003048"/>
                </a:solidFill>
              </a:rPr>
              <a:t>Dunlosky</a:t>
            </a:r>
            <a:r>
              <a:rPr lang="en-US" sz="2400" dirty="0">
                <a:solidFill>
                  <a:srgbClr val="003048"/>
                </a:solidFill>
              </a:rPr>
              <a:t>, J., Rawson, K. A., Marsh, E. J., Nathan, M. J., &amp; Willingham, D. T. (2013). </a:t>
            </a:r>
            <a:endParaRPr lang="en-US" sz="2400" dirty="0" smtClean="0">
              <a:solidFill>
                <a:srgbClr val="003048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003048"/>
                </a:solidFill>
              </a:rPr>
              <a:t>        Improving </a:t>
            </a:r>
            <a:r>
              <a:rPr lang="en-US" sz="2400" dirty="0">
                <a:solidFill>
                  <a:srgbClr val="003048"/>
                </a:solidFill>
              </a:rPr>
              <a:t>students’ learning with effective learning techniques: Promising </a:t>
            </a:r>
            <a:endParaRPr lang="en-US" sz="2400" dirty="0" smtClean="0">
              <a:solidFill>
                <a:srgbClr val="003048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003048"/>
                </a:solidFill>
              </a:rPr>
              <a:t> </a:t>
            </a:r>
            <a:r>
              <a:rPr lang="en-US" sz="2400" dirty="0" smtClean="0">
                <a:solidFill>
                  <a:srgbClr val="003048"/>
                </a:solidFill>
              </a:rPr>
              <a:t>       directions </a:t>
            </a:r>
            <a:r>
              <a:rPr lang="en-US" sz="2400" dirty="0">
                <a:solidFill>
                  <a:srgbClr val="003048"/>
                </a:solidFill>
              </a:rPr>
              <a:t>from cognitive and educational psychology. </a:t>
            </a:r>
            <a:r>
              <a:rPr lang="en-US" sz="2400" i="1" dirty="0">
                <a:solidFill>
                  <a:srgbClr val="003048"/>
                </a:solidFill>
              </a:rPr>
              <a:t>Psychological Science in the </a:t>
            </a:r>
            <a:endParaRPr lang="en-US" sz="2400" i="1" dirty="0" smtClean="0">
              <a:solidFill>
                <a:srgbClr val="003048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i="1" dirty="0">
                <a:solidFill>
                  <a:srgbClr val="003048"/>
                </a:solidFill>
              </a:rPr>
              <a:t> </a:t>
            </a:r>
            <a:r>
              <a:rPr lang="en-US" sz="2400" i="1" dirty="0" smtClean="0">
                <a:solidFill>
                  <a:srgbClr val="003048"/>
                </a:solidFill>
              </a:rPr>
              <a:t>       Public </a:t>
            </a:r>
            <a:r>
              <a:rPr lang="en-US" sz="2400" i="1" dirty="0">
                <a:solidFill>
                  <a:srgbClr val="003048"/>
                </a:solidFill>
              </a:rPr>
              <a:t>Interest, </a:t>
            </a:r>
            <a:r>
              <a:rPr lang="en-US" sz="2400" i="1" dirty="0" smtClean="0">
                <a:solidFill>
                  <a:srgbClr val="003048"/>
                </a:solidFill>
              </a:rPr>
              <a:t>14</a:t>
            </a:r>
            <a:r>
              <a:rPr lang="en-US" sz="2400" dirty="0" smtClean="0">
                <a:solidFill>
                  <a:srgbClr val="003048"/>
                </a:solidFill>
              </a:rPr>
              <a:t>, </a:t>
            </a:r>
            <a:r>
              <a:rPr lang="en-US" sz="2400" dirty="0">
                <a:solidFill>
                  <a:srgbClr val="003048"/>
                </a:solidFill>
              </a:rPr>
              <a:t>4-58. </a:t>
            </a:r>
            <a:r>
              <a:rPr lang="en-US" sz="2400" dirty="0" smtClean="0">
                <a:solidFill>
                  <a:srgbClr val="003048"/>
                </a:solidFill>
                <a:hlinkClick r:id="rId4"/>
              </a:rPr>
              <a:t>https://doi.org/10.1177/1529100612453266</a:t>
            </a:r>
            <a:r>
              <a:rPr lang="en-US" sz="2400" dirty="0" smtClean="0">
                <a:solidFill>
                  <a:srgbClr val="003048"/>
                </a:solidFill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solidFill>
                <a:srgbClr val="003048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 err="1" smtClean="0">
                <a:solidFill>
                  <a:srgbClr val="003048"/>
                </a:solidFill>
              </a:rPr>
              <a:t>Fiorella</a:t>
            </a:r>
            <a:r>
              <a:rPr lang="en-US" sz="2400" dirty="0">
                <a:solidFill>
                  <a:srgbClr val="003048"/>
                </a:solidFill>
              </a:rPr>
              <a:t>, L., &amp; Mayer, R. E. (2016). Eight ways to promote generative learning. </a:t>
            </a:r>
            <a:r>
              <a:rPr lang="en-US" sz="2400" i="1" dirty="0" smtClean="0">
                <a:solidFill>
                  <a:srgbClr val="003048"/>
                </a:solidFill>
              </a:rPr>
              <a:t>Educational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i="1" dirty="0">
                <a:solidFill>
                  <a:srgbClr val="003048"/>
                </a:solidFill>
              </a:rPr>
              <a:t> </a:t>
            </a:r>
            <a:r>
              <a:rPr lang="en-US" sz="2400" i="1" dirty="0" smtClean="0">
                <a:solidFill>
                  <a:srgbClr val="003048"/>
                </a:solidFill>
              </a:rPr>
              <a:t>       Psychology </a:t>
            </a:r>
            <a:r>
              <a:rPr lang="en-US" sz="2400" i="1" dirty="0">
                <a:solidFill>
                  <a:srgbClr val="003048"/>
                </a:solidFill>
              </a:rPr>
              <a:t>Review, </a:t>
            </a:r>
            <a:r>
              <a:rPr lang="en-US" sz="2400" i="1" dirty="0" smtClean="0">
                <a:solidFill>
                  <a:srgbClr val="003048"/>
                </a:solidFill>
              </a:rPr>
              <a:t>28</a:t>
            </a:r>
            <a:r>
              <a:rPr lang="en-US" sz="2400" dirty="0" smtClean="0">
                <a:solidFill>
                  <a:srgbClr val="003048"/>
                </a:solidFill>
              </a:rPr>
              <a:t>, </a:t>
            </a:r>
            <a:r>
              <a:rPr lang="en-US" sz="2400" dirty="0">
                <a:solidFill>
                  <a:srgbClr val="003048"/>
                </a:solidFill>
              </a:rPr>
              <a:t>717-741. </a:t>
            </a:r>
            <a:r>
              <a:rPr lang="en-US" sz="2400" dirty="0" smtClean="0">
                <a:solidFill>
                  <a:srgbClr val="003048"/>
                </a:solidFill>
                <a:hlinkClick r:id="rId5"/>
              </a:rPr>
              <a:t>https://doi.org/10.1007/s10648-015-9348-9</a:t>
            </a:r>
            <a:r>
              <a:rPr lang="en-US" sz="2400" dirty="0" smtClean="0">
                <a:solidFill>
                  <a:srgbClr val="003048"/>
                </a:solidFill>
              </a:rPr>
              <a:t> </a:t>
            </a:r>
            <a:endParaRPr lang="nb-NO" sz="2400" dirty="0">
              <a:solidFill>
                <a:srgbClr val="003048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0" y="5727477"/>
            <a:ext cx="1206872" cy="111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08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384" y="6285297"/>
            <a:ext cx="3762946" cy="4308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17887" y="611933"/>
            <a:ext cx="45083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800" dirty="0" smtClean="0">
                <a:solidFill>
                  <a:srgbClr val="0031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Bøker for studenter</a:t>
            </a:r>
            <a:endParaRPr lang="nb-NO" sz="4800" dirty="0">
              <a:solidFill>
                <a:srgbClr val="00314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80716" y="2149361"/>
            <a:ext cx="10509913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3048"/>
                </a:solidFill>
              </a:rPr>
              <a:t>Brown, P. C., </a:t>
            </a:r>
            <a:r>
              <a:rPr lang="en-US" dirty="0" err="1">
                <a:solidFill>
                  <a:srgbClr val="003048"/>
                </a:solidFill>
              </a:rPr>
              <a:t>Roediger</a:t>
            </a:r>
            <a:r>
              <a:rPr lang="en-US" dirty="0">
                <a:solidFill>
                  <a:srgbClr val="003048"/>
                </a:solidFill>
              </a:rPr>
              <a:t> III, H. L., &amp; McDaniel, M. A. (2014). </a:t>
            </a:r>
            <a:r>
              <a:rPr lang="en-US" i="1" dirty="0">
                <a:solidFill>
                  <a:srgbClr val="003048"/>
                </a:solidFill>
              </a:rPr>
              <a:t>Make it stick: </a:t>
            </a:r>
            <a:endParaRPr lang="en-US" i="1" dirty="0" smtClean="0">
              <a:solidFill>
                <a:srgbClr val="003048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i="1" dirty="0">
                <a:solidFill>
                  <a:srgbClr val="003048"/>
                </a:solidFill>
              </a:rPr>
              <a:t> </a:t>
            </a:r>
            <a:r>
              <a:rPr lang="en-US" i="1" dirty="0" smtClean="0">
                <a:solidFill>
                  <a:srgbClr val="003048"/>
                </a:solidFill>
              </a:rPr>
              <a:t>       The </a:t>
            </a:r>
            <a:r>
              <a:rPr lang="en-US" i="1" dirty="0">
                <a:solidFill>
                  <a:srgbClr val="003048"/>
                </a:solidFill>
              </a:rPr>
              <a:t>science of successful learning</a:t>
            </a:r>
            <a:r>
              <a:rPr lang="en-US" dirty="0">
                <a:solidFill>
                  <a:srgbClr val="003048"/>
                </a:solidFill>
              </a:rPr>
              <a:t>. Cambridge, MA: The Belknap </a:t>
            </a:r>
            <a:endParaRPr lang="en-US" dirty="0" smtClean="0">
              <a:solidFill>
                <a:srgbClr val="003048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3048"/>
                </a:solidFill>
              </a:rPr>
              <a:t> </a:t>
            </a:r>
            <a:r>
              <a:rPr lang="en-US" dirty="0" smtClean="0">
                <a:solidFill>
                  <a:srgbClr val="003048"/>
                </a:solidFill>
              </a:rPr>
              <a:t>       Press </a:t>
            </a:r>
            <a:r>
              <a:rPr lang="en-US" dirty="0">
                <a:solidFill>
                  <a:srgbClr val="003048"/>
                </a:solidFill>
              </a:rPr>
              <a:t>of Harvard University Press</a:t>
            </a:r>
            <a:r>
              <a:rPr lang="en-US" dirty="0" smtClean="0">
                <a:solidFill>
                  <a:srgbClr val="003048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solidFill>
                <a:srgbClr val="003048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3048"/>
                </a:solidFill>
              </a:rPr>
              <a:t>Oakley, B. (2014). </a:t>
            </a:r>
            <a:r>
              <a:rPr lang="en-US" i="1" dirty="0">
                <a:solidFill>
                  <a:srgbClr val="003048"/>
                </a:solidFill>
              </a:rPr>
              <a:t>A mind for numbers: How to excel at math and </a:t>
            </a:r>
            <a:endParaRPr lang="en-US" i="1" dirty="0" smtClean="0">
              <a:solidFill>
                <a:srgbClr val="003048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i="1" dirty="0">
                <a:solidFill>
                  <a:srgbClr val="003048"/>
                </a:solidFill>
              </a:rPr>
              <a:t> </a:t>
            </a:r>
            <a:r>
              <a:rPr lang="en-US" i="1" dirty="0" smtClean="0">
                <a:solidFill>
                  <a:srgbClr val="003048"/>
                </a:solidFill>
              </a:rPr>
              <a:t>       science </a:t>
            </a:r>
            <a:r>
              <a:rPr lang="en-US" i="1" dirty="0">
                <a:solidFill>
                  <a:srgbClr val="003048"/>
                </a:solidFill>
              </a:rPr>
              <a:t>(even if you flunked algebra)</a:t>
            </a:r>
            <a:r>
              <a:rPr lang="en-US" dirty="0">
                <a:solidFill>
                  <a:srgbClr val="003048"/>
                </a:solidFill>
              </a:rPr>
              <a:t>. New York: </a:t>
            </a:r>
            <a:r>
              <a:rPr lang="en-US" dirty="0" err="1">
                <a:solidFill>
                  <a:srgbClr val="003048"/>
                </a:solidFill>
              </a:rPr>
              <a:t>Tarcher</a:t>
            </a:r>
            <a:r>
              <a:rPr lang="en-US" dirty="0">
                <a:solidFill>
                  <a:srgbClr val="003048"/>
                </a:solidFill>
              </a:rPr>
              <a:t> perigee.</a:t>
            </a:r>
            <a:endParaRPr lang="nb-NO" dirty="0">
              <a:solidFill>
                <a:srgbClr val="003048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0" y="5727477"/>
            <a:ext cx="1206872" cy="111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61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A3D37BBF26604B8A6E8C1F4AA92A05" ma:contentTypeVersion="12" ma:contentTypeDescription="Create a new document." ma:contentTypeScope="" ma:versionID="7704932f7ca63057ca0498092a517cb7">
  <xsd:schema xmlns:xsd="http://www.w3.org/2001/XMLSchema" xmlns:xs="http://www.w3.org/2001/XMLSchema" xmlns:p="http://schemas.microsoft.com/office/2006/metadata/properties" xmlns:ns3="1328f99f-a13f-4795-b345-affeaad612be" xmlns:ns4="720650bc-bbbc-4080-b113-90934d1137ee" targetNamespace="http://schemas.microsoft.com/office/2006/metadata/properties" ma:root="true" ma:fieldsID="84f299486fc96ed44ba03fa083e07ce3" ns3:_="" ns4:_="">
    <xsd:import namespace="1328f99f-a13f-4795-b345-affeaad612be"/>
    <xsd:import namespace="720650bc-bbbc-4080-b113-90934d1137e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28f99f-a13f-4795-b345-affeaad612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0650bc-bbbc-4080-b113-90934d1137e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1A3946-F66D-43C9-B44F-0F800747C9F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782C7A-24F6-467E-8EAA-566A941A1E58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720650bc-bbbc-4080-b113-90934d1137ee"/>
    <ds:schemaRef ds:uri="http://purl.org/dc/elements/1.1/"/>
    <ds:schemaRef ds:uri="http://schemas.microsoft.com/office/2006/metadata/properties"/>
    <ds:schemaRef ds:uri="1328f99f-a13f-4795-b345-affeaad612be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065B329-3F23-4EF7-9052-0A80EE4C8D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28f99f-a13f-4795-b345-affeaad612be"/>
    <ds:schemaRef ds:uri="720650bc-bbbc-4080-b113-90934d1137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5349</TotalTime>
  <Words>868</Words>
  <Application>Microsoft Office PowerPoint</Application>
  <PresentationFormat>Widescreen</PresentationFormat>
  <Paragraphs>105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Open Sans</vt:lpstr>
      <vt:lpstr>Open Sans Semibold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UiT Norges arktiske universitet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Torstein Låg</dc:creator>
  <cp:lastModifiedBy>Torstein Låg</cp:lastModifiedBy>
  <cp:revision>68</cp:revision>
  <dcterms:created xsi:type="dcterms:W3CDTF">2019-07-30T10:29:34Z</dcterms:created>
  <dcterms:modified xsi:type="dcterms:W3CDTF">2020-12-06T09:47:04Z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0x01010029A3D37BBF26604B8A6E8C1F4AA92A05</vt:lpwstr>
  </property>
</Properties>
</file>